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22" r:id="rId1"/>
  </p:sldMasterIdLst>
  <p:notesMasterIdLst>
    <p:notesMasterId r:id="rId22"/>
  </p:notesMasterIdLst>
  <p:handoutMasterIdLst>
    <p:handoutMasterId r:id="rId23"/>
  </p:handoutMasterIdLst>
  <p:sldIdLst>
    <p:sldId id="307" r:id="rId2"/>
    <p:sldId id="305" r:id="rId3"/>
    <p:sldId id="274" r:id="rId4"/>
    <p:sldId id="258" r:id="rId5"/>
    <p:sldId id="264" r:id="rId6"/>
    <p:sldId id="289" r:id="rId7"/>
    <p:sldId id="308" r:id="rId8"/>
    <p:sldId id="309" r:id="rId9"/>
    <p:sldId id="286" r:id="rId10"/>
    <p:sldId id="290" r:id="rId11"/>
    <p:sldId id="279" r:id="rId12"/>
    <p:sldId id="280" r:id="rId13"/>
    <p:sldId id="311" r:id="rId14"/>
    <p:sldId id="288" r:id="rId15"/>
    <p:sldId id="281" r:id="rId16"/>
    <p:sldId id="294" r:id="rId17"/>
    <p:sldId id="285" r:id="rId18"/>
    <p:sldId id="299" r:id="rId19"/>
    <p:sldId id="302" r:id="rId20"/>
    <p:sldId id="303" r:id="rId21"/>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6" d="100"/>
          <a:sy n="76" d="100"/>
        </p:scale>
        <p:origin x="-330" y="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6E925D4A-1DD3-49FF-AFA6-753DB73B97A6}" type="datetime1">
              <a:rPr lang="en-US"/>
              <a:pPr/>
              <a:t>10/8/2012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7751564-FEA5-455F-9B48-C3D2208DE554}" type="slidenum">
              <a:rPr lang="en-US"/>
              <a:pPr/>
              <a:t>‹#›</a:t>
            </a:fld>
            <a:endParaRPr lang="en-US"/>
          </a:p>
        </p:txBody>
      </p:sp>
    </p:spTree>
    <p:extLst>
      <p:ext uri="{BB962C8B-B14F-4D97-AF65-F5344CB8AC3E}">
        <p14:creationId xmlns:p14="http://schemas.microsoft.com/office/powerpoint/2010/main" val="13433090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C501735C-FF24-4335-AD40-F58E9CC3A490}" type="datetime1">
              <a:rPr lang="en-US"/>
              <a:pPr/>
              <a:t>10/8/2012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C99B5370-5F68-4AB1-A6DF-9FF1E67AC042}" type="slidenum">
              <a:rPr lang="en-US"/>
              <a:pPr/>
              <a:t>‹#›</a:t>
            </a:fld>
            <a:endParaRPr lang="en-US"/>
          </a:p>
        </p:txBody>
      </p:sp>
    </p:spTree>
    <p:extLst>
      <p:ext uri="{BB962C8B-B14F-4D97-AF65-F5344CB8AC3E}">
        <p14:creationId xmlns:p14="http://schemas.microsoft.com/office/powerpoint/2010/main" val="210548211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11" charset="-128"/>
        <a:cs typeface="ＭＳ Ｐゴシック" pitchFamily="-111"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11"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11"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11"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1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23_ENREF_1"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34" charset="-128"/>
            </a:endParaRPr>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F1B947E7-6F69-400D-A5E8-623FD8F6ECE3}" type="slidenum">
              <a:rPr lang="en-US" sz="1200">
                <a:latin typeface="Calibri" pitchFamily="34" charset="0"/>
              </a:rPr>
              <a:pPr eaLnBrk="1" hangingPunct="1"/>
              <a:t>2</a:t>
            </a:fld>
            <a:endParaRPr lang="en-US" sz="1200">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mtClean="0">
                <a:ea typeface="ＭＳ Ｐゴシック" pitchFamily="34" charset="-128"/>
              </a:rPr>
              <a:t>This sense of duty to help these children coupled with a strong preference for a stable home led to all professionals recognising the impact of their decision about PGT.</a:t>
            </a:r>
          </a:p>
          <a:p>
            <a:endParaRPr lang="en-GB" smtClean="0">
              <a:ea typeface="ＭＳ Ｐゴシック" pitchFamily="34" charset="-128"/>
            </a:endParaRPr>
          </a:p>
          <a:p>
            <a:r>
              <a:rPr lang="en-GB" smtClean="0">
                <a:ea typeface="ＭＳ Ｐゴシック" pitchFamily="34" charset="-128"/>
              </a:rPr>
              <a:t>This quote “russian roulette” was made in reference to that fact that if PGT was to go ahead to inform adoptive paremts there is of course the outcome that it would be shown that the child does not have the gene for, for example, huntingtons disease, and the parents would be thrilled and go on to adopt the child. However there is just an equal chance that the child may have the gene, and may have a high risk to go on to develop huntingtons disease and that child may not eb adopted based on that information. So although the test may help the child to be adopted and give them a statistically more stable childhood it could equally condemn them to a life in care which could have been avoided. </a:t>
            </a:r>
          </a:p>
          <a:p>
            <a:endParaRPr lang="en-GB" smtClean="0">
              <a:ea typeface="ＭＳ Ｐゴシック" pitchFamily="34" charset="-128"/>
            </a:endParaRPr>
          </a:p>
          <a:p>
            <a:r>
              <a:rPr lang="en-GB" smtClean="0">
                <a:ea typeface="ＭＳ Ｐゴシック" pitchFamily="34" charset="-128"/>
              </a:rPr>
              <a:t>This second quote reflected the fact that this social worker felt that these sorts of ‘life and death’ important decisions are actually being made all the time on the child’s behalf and perhaps PGT would not be a huge addition to this.</a:t>
            </a:r>
            <a:endParaRPr lang="en-US" smtClean="0">
              <a:ea typeface="ＭＳ Ｐゴシック" pitchFamily="34" charset="-128"/>
            </a:endParaRPr>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93E104C1-7395-4BE0-BA6F-19B0CB50F65A}" type="slidenum">
              <a:rPr lang="en-US" sz="1200">
                <a:latin typeface="Calibri" pitchFamily="34" charset="0"/>
              </a:rPr>
              <a:pPr eaLnBrk="1" hangingPunct="1"/>
              <a:t>11</a:t>
            </a:fld>
            <a:endParaRPr lang="en-US" sz="1200">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p:txBody>
          <a:bodyPr/>
          <a:lstStyle/>
          <a:p>
            <a:pPr marL="393700" lvl="1" eaLnBrk="1" hangingPunct="1">
              <a:lnSpc>
                <a:spcPct val="90000"/>
              </a:lnSpc>
              <a:buFont typeface="Wingdings 2" pitchFamily="18" charset="2"/>
              <a:buNone/>
            </a:pPr>
            <a:r>
              <a:rPr lang="en-GB" sz="3000" i="1" smtClean="0">
                <a:solidFill>
                  <a:srgbClr val="FFFFFF"/>
                </a:solidFill>
                <a:ea typeface="ＭＳ Ｐゴシック" pitchFamily="34" charset="-128"/>
              </a:rPr>
              <a:t>“If you remove that autonomy I think the consequences might be worse than they might be for a child of a birth family. I think they’re more vulnerable to removal of autonomy”. </a:t>
            </a:r>
          </a:p>
          <a:p>
            <a:pPr marL="393700" lvl="1" algn="r" eaLnBrk="1" hangingPunct="1">
              <a:lnSpc>
                <a:spcPct val="90000"/>
              </a:lnSpc>
              <a:buFont typeface="Wingdings 2" pitchFamily="18" charset="2"/>
              <a:buNone/>
            </a:pPr>
            <a:r>
              <a:rPr lang="en-GB" sz="3000" i="1" smtClean="0">
                <a:solidFill>
                  <a:srgbClr val="FFFFFF"/>
                </a:solidFill>
                <a:ea typeface="ＭＳ Ｐゴシック" pitchFamily="34" charset="-128"/>
              </a:rPr>
              <a:t>(Medical Adviser)</a:t>
            </a:r>
          </a:p>
          <a:p>
            <a:pPr marL="273050" indent="-273050">
              <a:buClr>
                <a:srgbClr val="9BBB59"/>
              </a:buClr>
              <a:buFont typeface="Wingdings 2" pitchFamily="18" charset="2"/>
              <a:buNone/>
            </a:pPr>
            <a:endParaRPr lang="en-GB" sz="800" smtClean="0">
              <a:ea typeface="ＭＳ Ｐゴシック" pitchFamily="34" charset="-128"/>
            </a:endParaRPr>
          </a:p>
          <a:p>
            <a:pPr marL="273050" indent="-273050">
              <a:buClr>
                <a:srgbClr val="9BBB59"/>
              </a:buClr>
              <a:buFont typeface="Wingdings 2" pitchFamily="18" charset="2"/>
              <a:buNone/>
            </a:pPr>
            <a:endParaRPr lang="en-GB" sz="800" smtClean="0">
              <a:ea typeface="ＭＳ Ｐゴシック" pitchFamily="34" charset="-128"/>
            </a:endParaRPr>
          </a:p>
          <a:p>
            <a:pPr marL="273050" indent="-273050">
              <a:buClr>
                <a:srgbClr val="9BBB59"/>
              </a:buClr>
              <a:buFont typeface="Wingdings 2" pitchFamily="18" charset="2"/>
              <a:buNone/>
            </a:pPr>
            <a:r>
              <a:rPr lang="en-GB" sz="800" smtClean="0">
                <a:ea typeface="ＭＳ Ｐゴシック" pitchFamily="34" charset="-128"/>
              </a:rPr>
              <a:t>In terms of making decisions on behalf of the child, their future autonomy, or ability to later choose for themselves, needs to be taken into account. </a:t>
            </a:r>
          </a:p>
          <a:p>
            <a:pPr marL="273050" indent="-273050">
              <a:buClr>
                <a:srgbClr val="9BBB59"/>
              </a:buClr>
              <a:buFont typeface="Wingdings 2" pitchFamily="18" charset="2"/>
              <a:buChar char=""/>
            </a:pPr>
            <a:endParaRPr lang="en-GB" sz="800" smtClean="0">
              <a:ea typeface="ＭＳ Ｐゴシック" pitchFamily="34" charset="-128"/>
            </a:endParaRPr>
          </a:p>
          <a:p>
            <a:pPr marL="273050" indent="-273050">
              <a:buClr>
                <a:srgbClr val="9BBB59"/>
              </a:buClr>
              <a:buFont typeface="Wingdings 2" pitchFamily="18" charset="2"/>
              <a:buChar char=""/>
            </a:pPr>
            <a:endParaRPr lang="en-GB" sz="800" smtClean="0">
              <a:ea typeface="ＭＳ Ｐゴシック" pitchFamily="34" charset="-128"/>
            </a:endParaRPr>
          </a:p>
          <a:p>
            <a:pPr marL="273050" indent="-273050">
              <a:buClr>
                <a:srgbClr val="9BBB59"/>
              </a:buClr>
              <a:buFont typeface="Wingdings 2" pitchFamily="18" charset="2"/>
              <a:buChar char=""/>
            </a:pPr>
            <a:r>
              <a:rPr lang="en-GB" sz="800" smtClean="0">
                <a:ea typeface="ＭＳ Ｐゴシック" pitchFamily="34" charset="-128"/>
              </a:rPr>
              <a:t>All but one of the medical advisers said they wouldn’t consider testing in </a:t>
            </a:r>
            <a:r>
              <a:rPr lang="en-GB" sz="800" i="1" smtClean="0">
                <a:ea typeface="ＭＳ Ｐゴシック" pitchFamily="34" charset="-128"/>
              </a:rPr>
              <a:t>any </a:t>
            </a:r>
            <a:r>
              <a:rPr lang="en-GB" sz="800" smtClean="0">
                <a:ea typeface="ＭＳ Ｐゴシック" pitchFamily="34" charset="-128"/>
              </a:rPr>
              <a:t>circumstance to aid the adoption process</a:t>
            </a:r>
          </a:p>
          <a:p>
            <a:pPr marL="273050" indent="-273050">
              <a:buClr>
                <a:srgbClr val="9BBB59"/>
              </a:buClr>
              <a:buFont typeface="Wingdings 2" pitchFamily="18" charset="2"/>
              <a:buChar char=""/>
            </a:pPr>
            <a:r>
              <a:rPr lang="en-GB" sz="800" smtClean="0">
                <a:ea typeface="ＭＳ Ｐゴシック" pitchFamily="34" charset="-128"/>
              </a:rPr>
              <a:t>One medical adviser would, but only as a very last resort</a:t>
            </a:r>
          </a:p>
          <a:p>
            <a:pPr marL="273050" indent="-273050">
              <a:buClr>
                <a:srgbClr val="9BBB59"/>
              </a:buClr>
              <a:buFont typeface="Wingdings 2" pitchFamily="18" charset="2"/>
              <a:buChar char=""/>
            </a:pPr>
            <a:r>
              <a:rPr lang="en-GB" sz="800" smtClean="0">
                <a:ea typeface="ＭＳ Ｐゴシック" pitchFamily="34" charset="-128"/>
              </a:rPr>
              <a:t>Reasoning for this was to protect the child’s future autonomy</a:t>
            </a:r>
          </a:p>
          <a:p>
            <a:pPr marL="273050" indent="-273050"/>
            <a:endParaRPr lang="en-US" smtClean="0">
              <a:ea typeface="ＭＳ Ｐゴシック" pitchFamily="34" charset="-128"/>
            </a:endParaRPr>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8F75C1CF-82D4-4AE3-B3FE-1F4A7BC2AF0B}" type="slidenum">
              <a:rPr lang="en-US" sz="1200">
                <a:latin typeface="Calibri" pitchFamily="34" charset="0"/>
              </a:rPr>
              <a:pPr eaLnBrk="1" hangingPunct="1"/>
              <a:t>12</a:t>
            </a:fld>
            <a:endParaRPr lang="en-US" sz="1200">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ea typeface="ＭＳ Ｐゴシック" pitchFamily="34" charset="-128"/>
            </a:endParaRPr>
          </a:p>
          <a:p>
            <a:r>
              <a:rPr lang="en-GB" sz="800" smtClean="0">
                <a:ea typeface="ＭＳ Ｐゴシック" pitchFamily="34" charset="-128"/>
              </a:rPr>
              <a:t>Social care workers as a group were keener to test </a:t>
            </a:r>
          </a:p>
          <a:p>
            <a:endParaRPr lang="en-GB" sz="800" smtClean="0">
              <a:ea typeface="ＭＳ Ｐゴシック" pitchFamily="34" charset="-128"/>
            </a:endParaRPr>
          </a:p>
          <a:p>
            <a:r>
              <a:rPr lang="en-GB" sz="800" smtClean="0">
                <a:ea typeface="ＭＳ Ｐゴシック" pitchFamily="34" charset="-128"/>
              </a:rPr>
              <a:t>Social care workers tended to be more concerned about the immediate repercussions of testing – such as pain</a:t>
            </a:r>
            <a:endParaRPr lang="en-US" smtClean="0">
              <a:ea typeface="ＭＳ Ｐゴシック" pitchFamily="34" charset="-128"/>
            </a:endParaRPr>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985DB0CF-A6FC-42D7-8EDD-81525E2AC524}" type="slidenum">
              <a:rPr lang="en-US" sz="1200">
                <a:latin typeface="Calibri" pitchFamily="34" charset="0"/>
              </a:rPr>
              <a:pPr eaLnBrk="1" hangingPunct="1"/>
              <a:t>13</a:t>
            </a:fld>
            <a:endParaRPr lang="en-US" sz="1200">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800" smtClean="0">
                <a:ea typeface="ＭＳ Ｐゴシック" pitchFamily="34" charset="-128"/>
              </a:rPr>
              <a:t>This is obviously a term that is used an awful lot in health and social care and yet al found it a particularly difficult term to define, one medical adviser spent about 5 minutes trying to define it, while others simply couldn’t at all</a:t>
            </a:r>
          </a:p>
          <a:p>
            <a:endParaRPr lang="en-US" sz="800" smtClean="0">
              <a:ea typeface="ＭＳ Ｐゴシック" pitchFamily="34" charset="-128"/>
            </a:endParaRPr>
          </a:p>
          <a:p>
            <a:r>
              <a:rPr lang="en-US" sz="800" smtClean="0">
                <a:ea typeface="ＭＳ Ｐゴシック" pitchFamily="34" charset="-128"/>
              </a:rPr>
              <a:t>Ultimately all agreed that it was a weighing up of a particular child’s needs</a:t>
            </a:r>
          </a:p>
          <a:p>
            <a:endParaRPr lang="en-US" sz="800" smtClean="0">
              <a:ea typeface="ＭＳ Ｐゴシック" pitchFamily="34" charset="-128"/>
            </a:endParaRPr>
          </a:p>
          <a:p>
            <a:r>
              <a:rPr lang="en-US" sz="800" smtClean="0">
                <a:ea typeface="ＭＳ Ｐゴシック" pitchFamily="34" charset="-128"/>
              </a:rPr>
              <a:t>Although most referred to a best interest decision as being a ‘team’ based decision, this and two other social care workers felt that it was really a doctors decision, while some medical advisers said they would listen mostly to the social care workers as usually they had spent the most time with the child. </a:t>
            </a:r>
          </a:p>
          <a:p>
            <a:endParaRPr lang="en-US" sz="800" smtClean="0">
              <a:ea typeface="ＭＳ Ｐゴシック" pitchFamily="34" charset="-128"/>
            </a:endParaRPr>
          </a:p>
          <a:p>
            <a:r>
              <a:rPr lang="en-US" smtClean="0">
                <a:ea typeface="ＭＳ Ｐゴシック" pitchFamily="34" charset="-128"/>
              </a:rPr>
              <a:t>BI IS:  “</a:t>
            </a:r>
            <a:r>
              <a:rPr lang="en-GB" smtClean="0">
                <a:ea typeface="ＭＳ Ｐゴシック" pitchFamily="34" charset="-128"/>
              </a:rPr>
              <a:t>the definition of the reasons that might outweigh the presumption that testing should be delayed” </a:t>
            </a:r>
            <a:endParaRPr lang="en-US" smtClean="0">
              <a:ea typeface="ＭＳ Ｐゴシック" pitchFamily="34" charset="-128"/>
            </a:endParaRP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FA70CF87-B5E9-4D47-B36E-F16F3D4BF055}" type="slidenum">
              <a:rPr lang="en-US" sz="1200">
                <a:latin typeface="Calibri" pitchFamily="34" charset="0"/>
              </a:rPr>
              <a:pPr eaLnBrk="1" hangingPunct="1"/>
              <a:t>14</a:t>
            </a:fld>
            <a:endParaRPr lang="en-US" sz="1200">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ea typeface="ＭＳ Ｐゴシック" pitchFamily="34" charset="-128"/>
              </a:rPr>
              <a:t>Another topic which was a concern that most interviewees had and was a topic that was consistently brought up unprompted.</a:t>
            </a:r>
          </a:p>
          <a:p>
            <a:endParaRPr lang="en-US" smtClean="0">
              <a:ea typeface="ＭＳ Ｐゴシック" pitchFamily="34" charset="-128"/>
            </a:endParaRPr>
          </a:p>
          <a:p>
            <a:r>
              <a:rPr lang="en-US" smtClean="0">
                <a:ea typeface="ＭＳ Ｐゴシック" pitchFamily="34" charset="-128"/>
              </a:rPr>
              <a:t>As I explained in the process of adoption earlier, parents can already...</a:t>
            </a:r>
          </a:p>
          <a:p>
            <a:endParaRPr lang="en-US" smtClean="0">
              <a:ea typeface="ＭＳ Ｐゴシック" pitchFamily="34" charset="-128"/>
            </a:endParaRPr>
          </a:p>
          <a:p>
            <a:r>
              <a:rPr lang="en-US" smtClean="0">
                <a:ea typeface="ＭＳ Ｐゴシック" pitchFamily="34" charset="-128"/>
              </a:rPr>
              <a:t>Ginger child – social care workers felt this showed that potential parents are concerned with superficial characteristics. Unappealing. </a:t>
            </a:r>
          </a:p>
          <a:p>
            <a:endParaRPr lang="en-US" smtClean="0">
              <a:ea typeface="ＭＳ Ｐゴシック" pitchFamily="34" charset="-128"/>
            </a:endParaRPr>
          </a:p>
          <a:p>
            <a:endParaRPr lang="en-US" smtClean="0">
              <a:ea typeface="ＭＳ Ｐゴシック" pitchFamily="34" charset="-128"/>
            </a:endParaRPr>
          </a:p>
          <a:p>
            <a:endParaRPr lang="en-US" smtClean="0">
              <a:ea typeface="ＭＳ Ｐゴシック" pitchFamily="34" charset="-128"/>
            </a:endParaRPr>
          </a:p>
          <a:p>
            <a:endParaRPr lang="en-US" smtClean="0">
              <a:ea typeface="ＭＳ Ｐゴシック" pitchFamily="34" charset="-128"/>
            </a:endParaRPr>
          </a:p>
          <a:p>
            <a:endParaRPr lang="en-US" smtClean="0">
              <a:ea typeface="ＭＳ Ｐゴシック" pitchFamily="34" charset="-128"/>
            </a:endParaRP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C7216FF4-66D2-4193-903E-E7CF057D1841}" type="slidenum">
              <a:rPr lang="en-US" sz="1200">
                <a:latin typeface="Calibri" pitchFamily="34" charset="0"/>
              </a:rPr>
              <a:pPr eaLnBrk="1" hangingPunct="1"/>
              <a:t>15</a:t>
            </a:fld>
            <a:endParaRPr lang="en-US" sz="1200">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ea typeface="ＭＳ Ｐゴシック" pitchFamily="34" charset="-128"/>
              </a:rPr>
              <a:t>‘buying’ children, even though not literally, is a very uncomfortable concept. </a:t>
            </a:r>
          </a:p>
          <a:p>
            <a:endParaRPr lang="en-US" smtClean="0">
              <a:ea typeface="ＭＳ Ｐゴシック" pitchFamily="34" charset="-128"/>
            </a:endParaRPr>
          </a:p>
          <a:p>
            <a:r>
              <a:rPr lang="en-US" smtClean="0">
                <a:ea typeface="ＭＳ Ｐゴシック" pitchFamily="34" charset="-128"/>
              </a:rPr>
              <a:t>Health and social care workers made it very clear that these parents remain in the minority, and although it is a huge leap from hair color to potential future disease, I found the concept that these parents felt they could ‘choose’ these children based on information that, had they been their biological children, would not be available, very interesting aspect of adoption and this group of chidlren.</a:t>
            </a: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F4018384-4672-4AB2-822E-73584CE25592}" type="slidenum">
              <a:rPr lang="en-US" sz="1200">
                <a:latin typeface="Calibri" pitchFamily="34" charset="0"/>
              </a:rPr>
              <a:pPr eaLnBrk="1" hangingPunct="1"/>
              <a:t>16</a:t>
            </a:fld>
            <a:endParaRPr lang="en-US" sz="1200">
              <a:latin typeface="Calibri"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ea typeface="ＭＳ Ｐゴシック" pitchFamily="34" charset="-128"/>
            </a:endParaRPr>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65410C77-1C60-4C07-BA1A-46D4FFF6DD3E}" type="slidenum">
              <a:rPr lang="en-US" sz="1200">
                <a:latin typeface="Calibri" pitchFamily="34" charset="0"/>
              </a:rPr>
              <a:pPr eaLnBrk="1" hangingPunct="1"/>
              <a:t>17</a:t>
            </a:fld>
            <a:endParaRPr lang="en-US" sz="1200">
              <a:latin typeface="Calibri"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34" charset="-128"/>
            </a:endParaRPr>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C5DF8909-B3C0-4CAC-9897-9F4E9D60939D}" type="slidenum">
              <a:rPr lang="en-US" sz="1200">
                <a:latin typeface="Calibri" pitchFamily="34" charset="0"/>
              </a:rPr>
              <a:pPr eaLnBrk="1" hangingPunct="1"/>
              <a:t>18</a:t>
            </a:fld>
            <a:endParaRPr lang="en-US" sz="120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sz="1100" smtClean="0">
                <a:ea typeface="ＭＳ Ｐゴシック" pitchFamily="34" charset="-128"/>
              </a:rPr>
              <a:t>As I am sure most of you know guidelines do exist in the UK regarding the use of PGT in children for adult onset diseases, the BSHG and the BAAF have specifically addressed the issue and potential repercussions of using PGT in the adoption process. Both pieces of guidance have similar outcomes.</a:t>
            </a:r>
          </a:p>
          <a:p>
            <a:pPr>
              <a:lnSpc>
                <a:spcPct val="90000"/>
              </a:lnSpc>
            </a:pPr>
            <a:endParaRPr lang="en-US" sz="1100" smtClean="0">
              <a:ea typeface="ＭＳ Ｐゴシック" pitchFamily="34" charset="-128"/>
            </a:endParaRPr>
          </a:p>
          <a:p>
            <a:pPr>
              <a:lnSpc>
                <a:spcPct val="90000"/>
              </a:lnSpc>
            </a:pPr>
            <a:r>
              <a:rPr lang="en-US" sz="1100" smtClean="0">
                <a:ea typeface="ＭＳ Ｐゴシック" pitchFamily="34" charset="-128"/>
              </a:rPr>
              <a:t>[summary of BSHG] </a:t>
            </a:r>
          </a:p>
          <a:p>
            <a:pPr>
              <a:lnSpc>
                <a:spcPct val="90000"/>
              </a:lnSpc>
            </a:pPr>
            <a:r>
              <a:rPr lang="en-GB" smtClean="0">
                <a:ea typeface="ＭＳ Ｐゴシック" pitchFamily="34" charset="-128"/>
              </a:rPr>
              <a:t>recommend great caution on the use of these tests, in any child, where there are “no useful medical interventions in childhood”.</a:t>
            </a:r>
          </a:p>
          <a:p>
            <a:pPr>
              <a:lnSpc>
                <a:spcPct val="90000"/>
              </a:lnSpc>
            </a:pPr>
            <a:r>
              <a:rPr lang="en-GB" smtClean="0">
                <a:ea typeface="ＭＳ Ｐゴシック" pitchFamily="34" charset="-128"/>
              </a:rPr>
              <a:t>there may be “</a:t>
            </a:r>
            <a:r>
              <a:rPr lang="en-US" smtClean="0">
                <a:ea typeface="ＭＳ Ｐゴシック" pitchFamily="34" charset="-128"/>
              </a:rPr>
              <a:t>special circumstances which mean that genetic tests are undertaken for adoptive children, although they would not be carried out at that stage for children in the care of their birth families”(</a:t>
            </a:r>
            <a:r>
              <a:rPr lang="en-US" smtClean="0">
                <a:ea typeface="ＭＳ Ｐゴシック" pitchFamily="34" charset="-128"/>
                <a:hlinkClick r:id="rId3" action="ppaction://hlinkfile" tooltip="Lucassen A, 2010 #6"/>
              </a:rPr>
              <a:t>1</a:t>
            </a:r>
            <a:r>
              <a:rPr lang="en-US" smtClean="0">
                <a:ea typeface="ＭＳ Ｐゴシック" pitchFamily="34" charset="-128"/>
              </a:rPr>
              <a:t>), no immediate medical benefit, should be done more cautiously.</a:t>
            </a:r>
          </a:p>
          <a:p>
            <a:pPr>
              <a:lnSpc>
                <a:spcPct val="90000"/>
              </a:lnSpc>
            </a:pPr>
            <a:r>
              <a:rPr lang="en-GB" sz="1100" smtClean="0">
                <a:ea typeface="ＭＳ Ｐゴシック" pitchFamily="34" charset="-128"/>
              </a:rPr>
              <a:t> </a:t>
            </a:r>
            <a:r>
              <a:rPr lang="en-US" sz="1100" smtClean="0">
                <a:ea typeface="ＭＳ Ｐゴシック" pitchFamily="34" charset="-128"/>
              </a:rPr>
              <a:t>Predictive genetic testing should only be offered if it also would have been when the child was in it’s birth family. </a:t>
            </a:r>
          </a:p>
          <a:p>
            <a:pPr lvl="1" eaLnBrk="1" hangingPunct="1">
              <a:lnSpc>
                <a:spcPct val="90000"/>
              </a:lnSpc>
              <a:buFont typeface="Wingdings" pitchFamily="2" charset="2"/>
              <a:buChar char="ü"/>
            </a:pPr>
            <a:endParaRPr lang="en-US" sz="1100" smtClean="0">
              <a:ea typeface="ＭＳ Ｐゴシック" pitchFamily="34" charset="-128"/>
            </a:endParaRPr>
          </a:p>
          <a:p>
            <a:pPr lvl="1" eaLnBrk="1" hangingPunct="1">
              <a:lnSpc>
                <a:spcPct val="90000"/>
              </a:lnSpc>
              <a:buFont typeface="Wingdings" pitchFamily="2" charset="2"/>
              <a:buChar char="ü"/>
            </a:pPr>
            <a:endParaRPr lang="en-US" sz="1100" smtClean="0">
              <a:ea typeface="ＭＳ Ｐゴシック" pitchFamily="34" charset="-128"/>
            </a:endParaRPr>
          </a:p>
          <a:p>
            <a:pPr lvl="1" eaLnBrk="1" hangingPunct="1">
              <a:lnSpc>
                <a:spcPct val="90000"/>
              </a:lnSpc>
              <a:buFont typeface="Wingdings" pitchFamily="2" charset="2"/>
              <a:buChar char="ü"/>
            </a:pPr>
            <a:r>
              <a:rPr lang="en-US" sz="1100" smtClean="0">
                <a:ea typeface="ＭＳ Ｐゴシック" pitchFamily="34" charset="-128"/>
              </a:rPr>
              <a:t>[summary of BAAF] </a:t>
            </a:r>
            <a:r>
              <a:rPr lang="en-US" sz="2500" smtClean="0">
                <a:ea typeface="ＭＳ Ｐゴシック" pitchFamily="34" charset="-128"/>
              </a:rPr>
              <a:t>Child’s best interests need to take into account the perspective of prospective parents</a:t>
            </a:r>
          </a:p>
          <a:p>
            <a:pPr lvl="1" eaLnBrk="1" hangingPunct="1">
              <a:lnSpc>
                <a:spcPct val="90000"/>
              </a:lnSpc>
              <a:buFont typeface="Wingdings" pitchFamily="2" charset="2"/>
              <a:buChar char="ü"/>
            </a:pPr>
            <a:r>
              <a:rPr lang="en-US" sz="2500" smtClean="0">
                <a:ea typeface="ＭＳ Ｐゴシック" pitchFamily="34" charset="-128"/>
              </a:rPr>
              <a:t>Future autonomy</a:t>
            </a:r>
          </a:p>
          <a:p>
            <a:pPr lvl="1" eaLnBrk="1" hangingPunct="1">
              <a:lnSpc>
                <a:spcPct val="90000"/>
              </a:lnSpc>
              <a:buFont typeface="Wingdings" pitchFamily="2" charset="2"/>
              <a:buChar char="ü"/>
            </a:pPr>
            <a:r>
              <a:rPr lang="en-US" sz="2500" b="1" smtClean="0">
                <a:ea typeface="ＭＳ Ｐゴシック" pitchFamily="34" charset="-128"/>
              </a:rPr>
              <a:t>A child should never have testing to make him/ her more adoptable</a:t>
            </a:r>
            <a:endParaRPr lang="en-GB" sz="2500" b="1" smtClean="0">
              <a:ea typeface="ＭＳ Ｐゴシック" pitchFamily="34" charset="-128"/>
            </a:endParaRPr>
          </a:p>
          <a:p>
            <a:pPr>
              <a:lnSpc>
                <a:spcPct val="90000"/>
              </a:lnSpc>
            </a:pPr>
            <a:endParaRPr lang="en-GB" sz="2500" b="1" smtClean="0">
              <a:ea typeface="ＭＳ Ｐゴシック" pitchFamily="34" charset="-128"/>
            </a:endParaRPr>
          </a:p>
          <a:p>
            <a:pPr lvl="1">
              <a:lnSpc>
                <a:spcPct val="90000"/>
              </a:lnSpc>
            </a:pPr>
            <a:r>
              <a:rPr lang="en-US" sz="1700" smtClean="0">
                <a:ea typeface="ＭＳ Ｐゴシック" pitchFamily="34" charset="-128"/>
              </a:rPr>
              <a:t>Current guidance gives little insight to </a:t>
            </a:r>
            <a:r>
              <a:rPr lang="en-US" sz="1700" i="1" smtClean="0">
                <a:ea typeface="ＭＳ Ｐゴシック" pitchFamily="34" charset="-128"/>
              </a:rPr>
              <a:t>why, </a:t>
            </a:r>
            <a:r>
              <a:rPr lang="en-US" sz="1700" smtClean="0">
                <a:ea typeface="ＭＳ Ｐゴシック" pitchFamily="34" charset="-128"/>
              </a:rPr>
              <a:t>despite this advice,</a:t>
            </a:r>
            <a:r>
              <a:rPr lang="en-US" sz="1700" i="1" smtClean="0">
                <a:ea typeface="ＭＳ Ｐゴシック" pitchFamily="34" charset="-128"/>
              </a:rPr>
              <a:t> </a:t>
            </a:r>
            <a:r>
              <a:rPr lang="en-US" sz="1700" smtClean="0">
                <a:ea typeface="ＭＳ Ｐゴシック" pitchFamily="34" charset="-128"/>
              </a:rPr>
              <a:t>requests for predictive genetic testing continue to be made as part of an adoption ‘work-up’. </a:t>
            </a:r>
            <a:endParaRPr lang="en-GB" sz="1700" smtClean="0">
              <a:ea typeface="ＭＳ Ｐゴシック" pitchFamily="34" charset="-128"/>
            </a:endParaRPr>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21814978-2572-457E-8AB0-2A5B47252A53}" type="slidenum">
              <a:rPr lang="en-US" sz="1200">
                <a:latin typeface="Calibri" pitchFamily="34" charset="0"/>
              </a:rPr>
              <a:pPr eaLnBrk="1" hangingPunct="1"/>
              <a:t>3</a:t>
            </a:fld>
            <a:endParaRPr lang="en-US" sz="120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smtClean="0">
              <a:ea typeface="ＭＳ Ｐゴシック" pitchFamily="34" charset="-128"/>
            </a:endParaRP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460A5B4B-8B66-4AB1-ABFA-B01C729FCC22}" type="slidenum">
              <a:rPr lang="en-US" sz="1200">
                <a:latin typeface="Calibri" pitchFamily="34" charset="0"/>
              </a:rPr>
              <a:pPr eaLnBrk="1" hangingPunct="1"/>
              <a:t>4</a:t>
            </a:fld>
            <a:endParaRPr lang="en-US" sz="120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extLst/>
        </p:spPr>
        <p:txBody>
          <a:bodyPr/>
          <a:lstStyle/>
          <a:p>
            <a:pPr marL="639763" lvl="1" indent="-246063">
              <a:buFont typeface="Wingdings 2" pitchFamily="18" charset="2"/>
              <a:buChar char=""/>
            </a:pPr>
            <a:r>
              <a:rPr lang="en-US" sz="1400" smtClean="0">
                <a:ea typeface="ＭＳ Ｐゴシック" pitchFamily="34" charset="-128"/>
              </a:rPr>
              <a:t>Social workers, </a:t>
            </a:r>
          </a:p>
          <a:p>
            <a:pPr marL="639763" lvl="1" indent="-246063">
              <a:buFont typeface="Wingdings 2" pitchFamily="18" charset="2"/>
              <a:buChar char=""/>
            </a:pPr>
            <a:r>
              <a:rPr lang="en-US" sz="1400" smtClean="0">
                <a:ea typeface="ＭＳ Ｐゴシック" pitchFamily="34" charset="-128"/>
              </a:rPr>
              <a:t>Adoption managers, </a:t>
            </a:r>
          </a:p>
          <a:p>
            <a:pPr marL="639763" lvl="1" indent="-246063">
              <a:buFont typeface="Wingdings 2" pitchFamily="18" charset="2"/>
              <a:buChar char=""/>
            </a:pPr>
            <a:r>
              <a:rPr lang="en-US" sz="1400" smtClean="0">
                <a:ea typeface="ＭＳ Ｐゴシック" pitchFamily="34" charset="-128"/>
              </a:rPr>
              <a:t>Paediatric consultants, </a:t>
            </a:r>
          </a:p>
          <a:p>
            <a:pPr marL="639763" lvl="1" indent="-246063">
              <a:buFont typeface="Wingdings 2" pitchFamily="18" charset="2"/>
              <a:buChar char=""/>
            </a:pPr>
            <a:r>
              <a:rPr lang="en-US" sz="1400" smtClean="0">
                <a:ea typeface="ＭＳ Ｐゴシック" pitchFamily="34" charset="-128"/>
              </a:rPr>
              <a:t>Medical advisers </a:t>
            </a:r>
          </a:p>
          <a:p>
            <a:pPr marL="639763" lvl="1" indent="-246063">
              <a:buFont typeface="Wingdings 2" pitchFamily="18" charset="2"/>
              <a:buChar char=""/>
            </a:pPr>
            <a:r>
              <a:rPr lang="en-US" sz="1400" smtClean="0">
                <a:ea typeface="ＭＳ Ｐゴシック" pitchFamily="34" charset="-128"/>
              </a:rPr>
              <a:t>and genetic councellors.</a:t>
            </a:r>
          </a:p>
          <a:p>
            <a:pPr marL="639763" lvl="1" indent="-246063">
              <a:buFont typeface="Wingdings 2" pitchFamily="18" charset="2"/>
              <a:buNone/>
            </a:pPr>
            <a:endParaRPr lang="en-US" sz="1400" smtClean="0">
              <a:ea typeface="ＭＳ Ｐゴシック" pitchFamily="34" charset="-128"/>
            </a:endParaRPr>
          </a:p>
          <a:p>
            <a:pPr marL="639763" lvl="1" indent="-246063">
              <a:buFont typeface="Wingdings 2" pitchFamily="18" charset="2"/>
              <a:buNone/>
            </a:pPr>
            <a:r>
              <a:rPr lang="en-GB" sz="1400" smtClean="0">
                <a:ea typeface="ＭＳ Ｐゴシック" pitchFamily="34" charset="-128"/>
              </a:rPr>
              <a:t>Aspects of the grounded theory were used such as emergent codes and thematic analysis using constant comparative method</a:t>
            </a:r>
            <a:endParaRPr lang="en-GB" sz="1400" baseline="30000" smtClean="0">
              <a:ea typeface="ＭＳ Ｐゴシック" pitchFamily="34" charset="-128"/>
            </a:endParaRPr>
          </a:p>
          <a:p>
            <a:pPr marL="639763" lvl="1" indent="-246063">
              <a:buFont typeface="Wingdings 2" pitchFamily="18" charset="2"/>
              <a:buChar char=""/>
            </a:pPr>
            <a:endParaRPr lang="en-US" sz="1400" smtClean="0">
              <a:ea typeface="ＭＳ Ｐゴシック" pitchFamily="34" charset="-128"/>
            </a:endParaRPr>
          </a:p>
          <a:p>
            <a:pPr marL="639763" lvl="1" indent="-246063">
              <a:buFont typeface="Wingdings 2" pitchFamily="18" charset="2"/>
              <a:buChar char=""/>
            </a:pPr>
            <a:endParaRPr lang="en-US" sz="1400" smtClean="0">
              <a:ea typeface="ＭＳ Ｐゴシック" pitchFamily="34" charset="-128"/>
            </a:endParaRPr>
          </a:p>
          <a:p>
            <a:pPr marL="639763" lvl="1" indent="-246063">
              <a:buFont typeface="Wingdings 2" pitchFamily="18" charset="2"/>
              <a:buChar char=""/>
            </a:pPr>
            <a:r>
              <a:rPr lang="en-US" sz="1400" smtClean="0">
                <a:ea typeface="ＭＳ Ｐゴシック" pitchFamily="34" charset="-128"/>
              </a:rPr>
              <a:t>Mostly face to face intervviews</a:t>
            </a:r>
          </a:p>
          <a:p>
            <a:pPr eaLnBrk="1" hangingPunct="1">
              <a:spcBef>
                <a:spcPct val="0"/>
              </a:spcBef>
            </a:pPr>
            <a:endParaRPr lang="en-US" smtClean="0">
              <a:ea typeface="ＭＳ Ｐゴシック" pitchFamily="34" charset="-128"/>
            </a:endParaRPr>
          </a:p>
          <a:p>
            <a:pPr eaLnBrk="1" hangingPunct="1">
              <a:spcBef>
                <a:spcPct val="0"/>
              </a:spcBef>
            </a:pPr>
            <a:endParaRPr lang="en-US" smtClean="0">
              <a:ea typeface="ＭＳ Ｐゴシック" pitchFamily="34" charset="-128"/>
            </a:endParaRP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CE5DB0E7-FDFF-40CB-A5E5-401727BE1052}" type="slidenum">
              <a:rPr lang="en-US" sz="1200">
                <a:latin typeface="Calibri" pitchFamily="34" charset="0"/>
              </a:rPr>
              <a:pPr eaLnBrk="1" hangingPunct="1"/>
              <a:t>5</a:t>
            </a:fld>
            <a:endParaRPr lang="en-US" sz="120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ea typeface="ＭＳ Ｐゴシック" pitchFamily="34" charset="-128"/>
              </a:rPr>
              <a:t>So now onto my results</a:t>
            </a: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D3821048-5644-44FB-B637-EBA8E5217960}" type="slidenum">
              <a:rPr lang="en-US" sz="1200">
                <a:latin typeface="Calibri" pitchFamily="34" charset="0"/>
              </a:rPr>
              <a:pPr eaLnBrk="1" hangingPunct="1"/>
              <a:t>6</a:t>
            </a:fld>
            <a:endParaRPr lang="en-US" sz="120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ea typeface="ＭＳ Ｐゴシック" pitchFamily="34" charset="-128"/>
              </a:rPr>
              <a:t>Firstly I wanted to get an idea of how often these cases come up,...</a:t>
            </a:r>
          </a:p>
          <a:p>
            <a:endParaRPr lang="en-US" smtClean="0">
              <a:ea typeface="ＭＳ Ｐゴシック" pitchFamily="34" charset="-128"/>
            </a:endParaRPr>
          </a:p>
          <a:p>
            <a:r>
              <a:rPr lang="en-US" smtClean="0">
                <a:ea typeface="ＭＳ Ｐゴシック" pitchFamily="34" charset="-128"/>
              </a:rPr>
              <a:t>It was interesting to note that all of the children that did not receive testing after it was requested were still placed in an adoptive family, but whether these placements were delayed was uncertain</a:t>
            </a:r>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09F91840-287E-4208-AD7C-2F77FCAB9C27}" type="slidenum">
              <a:rPr lang="en-US" sz="1200">
                <a:latin typeface="Calibri" pitchFamily="34" charset="0"/>
              </a:rPr>
              <a:pPr eaLnBrk="1" hangingPunct="1"/>
              <a:t>7</a:t>
            </a:fld>
            <a:endParaRPr lang="en-US" sz="120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mtClean="0">
                <a:ea typeface="ＭＳ Ｐゴシック" pitchFamily="34" charset="-128"/>
              </a:rPr>
              <a:t>consult</a:t>
            </a:r>
          </a:p>
          <a:p>
            <a:r>
              <a:rPr lang="en-GB" smtClean="0">
                <a:ea typeface="ＭＳ Ｐゴシック" pitchFamily="34" charset="-128"/>
              </a:rPr>
              <a:t>These social care workers included those who had requested PGT to inform the adoption process. </a:t>
            </a:r>
            <a:endParaRPr lang="en-US" smtClean="0">
              <a:ea typeface="ＭＳ Ｐゴシック" pitchFamily="34" charset="-128"/>
            </a:endParaRPr>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EAA28EFE-0417-41BA-B96D-22D4686554B1}" type="slidenum">
              <a:rPr lang="en-US" sz="1200">
                <a:latin typeface="Calibri" pitchFamily="34" charset="0"/>
              </a:rPr>
              <a:pPr eaLnBrk="1" hangingPunct="1"/>
              <a:t>8</a:t>
            </a:fld>
            <a:endParaRPr lang="en-US" sz="120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ea typeface="ＭＳ Ｐゴシック" pitchFamily="34" charset="-128"/>
              </a:rPr>
              <a:t>It was interesting and useful to first get a feel of how the various professionals involved in these childrens care viewed the children themselves. </a:t>
            </a:r>
          </a:p>
          <a:p>
            <a:endParaRPr lang="en-US" smtClean="0">
              <a:ea typeface="ＭＳ Ｐゴシック" pitchFamily="34" charset="-128"/>
            </a:endParaRPr>
          </a:p>
          <a:p>
            <a:r>
              <a:rPr lang="en-US" smtClean="0">
                <a:ea typeface="ＭＳ Ｐゴシック" pitchFamily="34" charset="-128"/>
              </a:rPr>
              <a:t>It was very clear that all professionals felt that these children had been severely disadvantaged in the past and this second medical adviser gave just one example of how professionals do try to give these children an advantage in any way they can. </a:t>
            </a:r>
          </a:p>
          <a:p>
            <a:endParaRPr lang="en-US" smtClean="0">
              <a:ea typeface="ＭＳ Ｐゴシック" pitchFamily="34" charset="-128"/>
            </a:endParaRPr>
          </a:p>
          <a:p>
            <a:r>
              <a:rPr lang="en-US" smtClean="0">
                <a:ea typeface="ＭＳ Ｐゴシック" pitchFamily="34" charset="-128"/>
              </a:rPr>
              <a:t>It was also clear that in all of these cases professionals felt that adoption, or at least fostering, would be this advantage and there was certainly a sense that they were working very hard towards this outcome, as quickly as possible.</a:t>
            </a:r>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44D1941B-B178-4A18-9CCE-E3EA42FCCBCA}" type="slidenum">
              <a:rPr lang="en-US" sz="1200">
                <a:latin typeface="Calibri" pitchFamily="34" charset="0"/>
              </a:rPr>
              <a:pPr eaLnBrk="1" hangingPunct="1"/>
              <a:t>9</a:t>
            </a:fld>
            <a:endParaRPr lang="en-US" sz="1200">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ea typeface="ＭＳ Ｐゴシック" pitchFamily="34" charset="-128"/>
              </a:rPr>
              <a:t>Perceived lower rate of teenage pregnancy, mental health and a better school attendance rate</a:t>
            </a:r>
          </a:p>
          <a:p>
            <a:endParaRPr lang="en-US" smtClean="0">
              <a:ea typeface="ＭＳ Ｐゴシック" pitchFamily="34" charset="-128"/>
            </a:endParaRPr>
          </a:p>
          <a:p>
            <a:r>
              <a:rPr lang="en-US" smtClean="0">
                <a:ea typeface="ＭＳ Ｐゴシック" pitchFamily="34" charset="-128"/>
              </a:rPr>
              <a:t>Ok so you can put a photo on this one! </a:t>
            </a: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467FE461-5AD8-4495-A812-B437AA127602}" type="slidenum">
              <a:rPr lang="en-US" sz="1200">
                <a:latin typeface="Calibri" pitchFamily="34" charset="0"/>
              </a:rPr>
              <a:pPr eaLnBrk="1" hangingPunct="1"/>
              <a:t>10</a:t>
            </a:fld>
            <a:endParaRPr lang="en-US"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GB"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GB"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fld id="{87B486B8-8F76-4179-BA7C-82BD0CD1EF65}" type="datetime1">
              <a:rPr lang="en-US"/>
              <a:pPr/>
              <a:t>10/8/2012</a:t>
            </a:fld>
            <a:endParaRPr lang="en-US" sz="2000">
              <a:solidFill>
                <a:srgbClr val="FFFFFF"/>
              </a:solidFill>
            </a:endParaRPr>
          </a:p>
        </p:txBody>
      </p:sp>
      <p:sp>
        <p:nvSpPr>
          <p:cNvPr id="5" name="Footer Placeholder 18"/>
          <p:cNvSpPr>
            <a:spLocks noGrp="1"/>
          </p:cNvSpPr>
          <p:nvPr>
            <p:ph type="ftr" sz="quarter" idx="11"/>
          </p:nvPr>
        </p:nvSpPr>
        <p:spPr/>
        <p:txBody>
          <a:bodyPr/>
          <a:lstStyle>
            <a:lvl1pPr>
              <a:defRPr/>
            </a:lvl1pPr>
          </a:lstStyle>
          <a:p>
            <a:endParaRPr lang="en-US"/>
          </a:p>
        </p:txBody>
      </p:sp>
      <p:sp>
        <p:nvSpPr>
          <p:cNvPr id="6" name="Slide Number Placeholder 26"/>
          <p:cNvSpPr>
            <a:spLocks noGrp="1"/>
          </p:cNvSpPr>
          <p:nvPr>
            <p:ph type="sldNum" sz="quarter" idx="12"/>
          </p:nvPr>
        </p:nvSpPr>
        <p:spPr/>
        <p:txBody>
          <a:bodyPr/>
          <a:lstStyle>
            <a:lvl1pPr>
              <a:defRPr/>
            </a:lvl1pPr>
          </a:lstStyle>
          <a:p>
            <a:fld id="{E0FF6D4D-29BC-4E0C-B3C8-D3E5EF0A3A74}" type="slidenum">
              <a:rPr lang="en-US"/>
              <a:pPr/>
              <a:t>‹#›</a:t>
            </a:fld>
            <a:endParaRPr lang="en-US"/>
          </a:p>
        </p:txBody>
      </p:sp>
    </p:spTree>
    <p:extLst>
      <p:ext uri="{BB962C8B-B14F-4D97-AF65-F5344CB8AC3E}">
        <p14:creationId xmlns:p14="http://schemas.microsoft.com/office/powerpoint/2010/main" val="2351676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9"/>
          <p:cNvSpPr>
            <a:spLocks noGrp="1"/>
          </p:cNvSpPr>
          <p:nvPr>
            <p:ph type="dt" sz="half" idx="10"/>
          </p:nvPr>
        </p:nvSpPr>
        <p:spPr/>
        <p:txBody>
          <a:bodyPr/>
          <a:lstStyle>
            <a:lvl1pPr>
              <a:defRPr/>
            </a:lvl1pPr>
          </a:lstStyle>
          <a:p>
            <a:fld id="{72AD4933-C185-4596-B4F8-063519BE2259}" type="datetime1">
              <a:rPr lang="en-US"/>
              <a:pPr/>
              <a:t>10/8/2012</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fld id="{3F1EFCAA-1683-422D-B31F-36A993E89924}" type="slidenum">
              <a:rPr lang="en-US"/>
              <a:pPr/>
              <a:t>‹#›</a:t>
            </a:fld>
            <a:endParaRPr lang="en-US"/>
          </a:p>
        </p:txBody>
      </p:sp>
    </p:spTree>
    <p:extLst>
      <p:ext uri="{BB962C8B-B14F-4D97-AF65-F5344CB8AC3E}">
        <p14:creationId xmlns:p14="http://schemas.microsoft.com/office/powerpoint/2010/main" val="2187227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9"/>
          <p:cNvSpPr>
            <a:spLocks noGrp="1"/>
          </p:cNvSpPr>
          <p:nvPr>
            <p:ph type="dt" sz="half" idx="10"/>
          </p:nvPr>
        </p:nvSpPr>
        <p:spPr/>
        <p:txBody>
          <a:bodyPr/>
          <a:lstStyle>
            <a:lvl1pPr>
              <a:defRPr/>
            </a:lvl1pPr>
          </a:lstStyle>
          <a:p>
            <a:fld id="{7265181F-6421-42F5-B47C-8F4AF7CE585A}" type="datetime1">
              <a:rPr lang="en-US"/>
              <a:pPr/>
              <a:t>10/8/2012</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fld id="{FB89FE4C-74C1-47E1-BD07-6259380EEE63}" type="slidenum">
              <a:rPr lang="en-US"/>
              <a:pPr/>
              <a:t>‹#›</a:t>
            </a:fld>
            <a:endParaRPr lang="en-US"/>
          </a:p>
        </p:txBody>
      </p:sp>
    </p:spTree>
    <p:extLst>
      <p:ext uri="{BB962C8B-B14F-4D97-AF65-F5344CB8AC3E}">
        <p14:creationId xmlns:p14="http://schemas.microsoft.com/office/powerpoint/2010/main" val="1882095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9"/>
          <p:cNvSpPr>
            <a:spLocks noGrp="1"/>
          </p:cNvSpPr>
          <p:nvPr>
            <p:ph type="dt" sz="half" idx="10"/>
          </p:nvPr>
        </p:nvSpPr>
        <p:spPr/>
        <p:txBody>
          <a:bodyPr/>
          <a:lstStyle>
            <a:lvl1pPr>
              <a:defRPr/>
            </a:lvl1pPr>
          </a:lstStyle>
          <a:p>
            <a:fld id="{730D3DFF-DA92-4406-851B-767748A48A06}" type="datetime1">
              <a:rPr lang="en-US"/>
              <a:pPr/>
              <a:t>10/8/2012</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fld id="{204DC409-6886-4667-B6AF-48BD8114EFAD}" type="slidenum">
              <a:rPr lang="en-US"/>
              <a:pPr/>
              <a:t>‹#›</a:t>
            </a:fld>
            <a:endParaRPr lang="en-US"/>
          </a:p>
        </p:txBody>
      </p:sp>
    </p:spTree>
    <p:extLst>
      <p:ext uri="{BB962C8B-B14F-4D97-AF65-F5344CB8AC3E}">
        <p14:creationId xmlns:p14="http://schemas.microsoft.com/office/powerpoint/2010/main" val="163289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GB"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fld id="{86DE56A3-50FB-419E-81D6-8EF053BADDD5}" type="datetime1">
              <a:rPr lang="en-US"/>
              <a:pPr/>
              <a:t>10/8/2012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EB351A7-2765-4932-B50C-456B88B5AE6F}" type="slidenum">
              <a:rPr lang="en-US"/>
              <a:pPr/>
              <a:t>‹#›</a:t>
            </a:fld>
            <a:endParaRPr lang="en-US" sz="2400">
              <a:solidFill>
                <a:srgbClr val="FFFFFF"/>
              </a:solidFill>
            </a:endParaRPr>
          </a:p>
        </p:txBody>
      </p:sp>
    </p:spTree>
    <p:extLst>
      <p:ext uri="{BB962C8B-B14F-4D97-AF65-F5344CB8AC3E}">
        <p14:creationId xmlns:p14="http://schemas.microsoft.com/office/powerpoint/2010/main" val="3819006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9"/>
          <p:cNvSpPr>
            <a:spLocks noGrp="1"/>
          </p:cNvSpPr>
          <p:nvPr>
            <p:ph type="dt" sz="half" idx="10"/>
          </p:nvPr>
        </p:nvSpPr>
        <p:spPr/>
        <p:txBody>
          <a:bodyPr/>
          <a:lstStyle>
            <a:lvl1pPr>
              <a:defRPr/>
            </a:lvl1pPr>
          </a:lstStyle>
          <a:p>
            <a:fld id="{866ADAAF-93DF-4EB7-90EF-8CE592172DBD}" type="datetime1">
              <a:rPr lang="en-US"/>
              <a:pPr/>
              <a:t>10/8/2012</a:t>
            </a:fld>
            <a:endParaRPr lang="en-US"/>
          </a:p>
        </p:txBody>
      </p:sp>
      <p:sp>
        <p:nvSpPr>
          <p:cNvPr id="6" name="Footer Placeholder 21"/>
          <p:cNvSpPr>
            <a:spLocks noGrp="1"/>
          </p:cNvSpPr>
          <p:nvPr>
            <p:ph type="ftr" sz="quarter" idx="11"/>
          </p:nvPr>
        </p:nvSpPr>
        <p:spPr/>
        <p:txBody>
          <a:bodyPr/>
          <a:lstStyle>
            <a:lvl1pPr>
              <a:defRPr/>
            </a:lvl1pPr>
          </a:lstStyle>
          <a:p>
            <a:endParaRPr lang="en-US"/>
          </a:p>
        </p:txBody>
      </p:sp>
      <p:sp>
        <p:nvSpPr>
          <p:cNvPr id="7" name="Slide Number Placeholder 17"/>
          <p:cNvSpPr>
            <a:spLocks noGrp="1"/>
          </p:cNvSpPr>
          <p:nvPr>
            <p:ph type="sldNum" sz="quarter" idx="12"/>
          </p:nvPr>
        </p:nvSpPr>
        <p:spPr/>
        <p:txBody>
          <a:bodyPr/>
          <a:lstStyle>
            <a:lvl1pPr>
              <a:defRPr/>
            </a:lvl1pPr>
          </a:lstStyle>
          <a:p>
            <a:fld id="{863D158B-851F-4FE0-9304-CC1838DDE528}" type="slidenum">
              <a:rPr lang="en-US"/>
              <a:pPr/>
              <a:t>‹#›</a:t>
            </a:fld>
            <a:endParaRPr lang="en-US"/>
          </a:p>
        </p:txBody>
      </p:sp>
    </p:spTree>
    <p:extLst>
      <p:ext uri="{BB962C8B-B14F-4D97-AF65-F5344CB8AC3E}">
        <p14:creationId xmlns:p14="http://schemas.microsoft.com/office/powerpoint/2010/main" val="3526783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GB"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GB"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9"/>
          <p:cNvSpPr>
            <a:spLocks noGrp="1"/>
          </p:cNvSpPr>
          <p:nvPr>
            <p:ph type="dt" sz="half" idx="10"/>
          </p:nvPr>
        </p:nvSpPr>
        <p:spPr/>
        <p:txBody>
          <a:bodyPr/>
          <a:lstStyle>
            <a:lvl1pPr>
              <a:defRPr/>
            </a:lvl1pPr>
          </a:lstStyle>
          <a:p>
            <a:fld id="{BCD6E743-BC93-4FBE-BC80-58BA17FCB8CC}" type="datetime1">
              <a:rPr lang="en-US"/>
              <a:pPr/>
              <a:t>10/8/2012</a:t>
            </a:fld>
            <a:endParaRPr lang="en-US"/>
          </a:p>
        </p:txBody>
      </p:sp>
      <p:sp>
        <p:nvSpPr>
          <p:cNvPr id="8" name="Footer Placeholder 21"/>
          <p:cNvSpPr>
            <a:spLocks noGrp="1"/>
          </p:cNvSpPr>
          <p:nvPr>
            <p:ph type="ftr" sz="quarter" idx="11"/>
          </p:nvPr>
        </p:nvSpPr>
        <p:spPr/>
        <p:txBody>
          <a:bodyPr/>
          <a:lstStyle>
            <a:lvl1pPr>
              <a:defRPr/>
            </a:lvl1pPr>
          </a:lstStyle>
          <a:p>
            <a:endParaRPr lang="en-US"/>
          </a:p>
        </p:txBody>
      </p:sp>
      <p:sp>
        <p:nvSpPr>
          <p:cNvPr id="9" name="Slide Number Placeholder 17"/>
          <p:cNvSpPr>
            <a:spLocks noGrp="1"/>
          </p:cNvSpPr>
          <p:nvPr>
            <p:ph type="sldNum" sz="quarter" idx="12"/>
          </p:nvPr>
        </p:nvSpPr>
        <p:spPr/>
        <p:txBody>
          <a:bodyPr/>
          <a:lstStyle>
            <a:lvl1pPr>
              <a:defRPr/>
            </a:lvl1pPr>
          </a:lstStyle>
          <a:p>
            <a:fld id="{E4581926-DD5B-400A-939B-347D09950FF5}" type="slidenum">
              <a:rPr lang="en-US"/>
              <a:pPr/>
              <a:t>‹#›</a:t>
            </a:fld>
            <a:endParaRPr lang="en-US"/>
          </a:p>
        </p:txBody>
      </p:sp>
    </p:spTree>
    <p:extLst>
      <p:ext uri="{BB962C8B-B14F-4D97-AF65-F5344CB8AC3E}">
        <p14:creationId xmlns:p14="http://schemas.microsoft.com/office/powerpoint/2010/main" val="3388428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GB"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fld id="{46488DF8-8D2E-484C-9BD6-E087AE429059}" type="datetime1">
              <a:rPr lang="en-US"/>
              <a:pPr/>
              <a:t>10/8/2012</a:t>
            </a:fld>
            <a:endParaRPr lang="en-US"/>
          </a:p>
        </p:txBody>
      </p:sp>
      <p:sp>
        <p:nvSpPr>
          <p:cNvPr id="4" name="Footer Placeholder 21"/>
          <p:cNvSpPr>
            <a:spLocks noGrp="1"/>
          </p:cNvSpPr>
          <p:nvPr>
            <p:ph type="ftr" sz="quarter" idx="11"/>
          </p:nvPr>
        </p:nvSpPr>
        <p:spPr/>
        <p:txBody>
          <a:bodyPr/>
          <a:lstStyle>
            <a:lvl1pPr>
              <a:defRPr/>
            </a:lvl1pPr>
          </a:lstStyle>
          <a:p>
            <a:endParaRPr lang="en-US"/>
          </a:p>
        </p:txBody>
      </p:sp>
      <p:sp>
        <p:nvSpPr>
          <p:cNvPr id="5" name="Slide Number Placeholder 17"/>
          <p:cNvSpPr>
            <a:spLocks noGrp="1"/>
          </p:cNvSpPr>
          <p:nvPr>
            <p:ph type="sldNum" sz="quarter" idx="12"/>
          </p:nvPr>
        </p:nvSpPr>
        <p:spPr/>
        <p:txBody>
          <a:bodyPr/>
          <a:lstStyle>
            <a:lvl1pPr>
              <a:defRPr/>
            </a:lvl1pPr>
          </a:lstStyle>
          <a:p>
            <a:fld id="{7A0D7CCF-EADB-4517-8913-01C07A6642E1}" type="slidenum">
              <a:rPr lang="en-US"/>
              <a:pPr/>
              <a:t>‹#›</a:t>
            </a:fld>
            <a:endParaRPr lang="en-US"/>
          </a:p>
        </p:txBody>
      </p:sp>
    </p:spTree>
    <p:extLst>
      <p:ext uri="{BB962C8B-B14F-4D97-AF65-F5344CB8AC3E}">
        <p14:creationId xmlns:p14="http://schemas.microsoft.com/office/powerpoint/2010/main" val="3861347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fld id="{AF5491B2-2160-467F-A638-DACCE7DAE7AA}" type="datetime1">
              <a:rPr lang="en-US"/>
              <a:pPr/>
              <a:t>10/8/2012</a:t>
            </a:fld>
            <a:endParaRPr lang="en-US"/>
          </a:p>
        </p:txBody>
      </p:sp>
      <p:sp>
        <p:nvSpPr>
          <p:cNvPr id="3" name="Footer Placeholder 21"/>
          <p:cNvSpPr>
            <a:spLocks noGrp="1"/>
          </p:cNvSpPr>
          <p:nvPr>
            <p:ph type="ftr" sz="quarter" idx="11"/>
          </p:nvPr>
        </p:nvSpPr>
        <p:spPr/>
        <p:txBody>
          <a:bodyPr/>
          <a:lstStyle>
            <a:lvl1pPr>
              <a:defRPr/>
            </a:lvl1pPr>
          </a:lstStyle>
          <a:p>
            <a:endParaRPr lang="en-US"/>
          </a:p>
        </p:txBody>
      </p:sp>
      <p:sp>
        <p:nvSpPr>
          <p:cNvPr id="4" name="Slide Number Placeholder 17"/>
          <p:cNvSpPr>
            <a:spLocks noGrp="1"/>
          </p:cNvSpPr>
          <p:nvPr>
            <p:ph type="sldNum" sz="quarter" idx="12"/>
          </p:nvPr>
        </p:nvSpPr>
        <p:spPr/>
        <p:txBody>
          <a:bodyPr/>
          <a:lstStyle>
            <a:lvl1pPr>
              <a:defRPr/>
            </a:lvl1pPr>
          </a:lstStyle>
          <a:p>
            <a:fld id="{CC6E6C66-7938-4290-AF68-37E36BFAB5BD}" type="slidenum">
              <a:rPr lang="en-US"/>
              <a:pPr/>
              <a:t>‹#›</a:t>
            </a:fld>
            <a:endParaRPr lang="en-US"/>
          </a:p>
        </p:txBody>
      </p:sp>
    </p:spTree>
    <p:extLst>
      <p:ext uri="{BB962C8B-B14F-4D97-AF65-F5344CB8AC3E}">
        <p14:creationId xmlns:p14="http://schemas.microsoft.com/office/powerpoint/2010/main" val="41975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GB"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GB"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9"/>
          <p:cNvSpPr>
            <a:spLocks noGrp="1"/>
          </p:cNvSpPr>
          <p:nvPr>
            <p:ph type="dt" sz="half" idx="10"/>
          </p:nvPr>
        </p:nvSpPr>
        <p:spPr/>
        <p:txBody>
          <a:bodyPr/>
          <a:lstStyle>
            <a:lvl1pPr>
              <a:defRPr/>
            </a:lvl1pPr>
          </a:lstStyle>
          <a:p>
            <a:fld id="{8D5A997F-89D4-4301-BF5B-DE3F861DAEF9}" type="datetime1">
              <a:rPr lang="en-US"/>
              <a:pPr/>
              <a:t>10/8/2012</a:t>
            </a:fld>
            <a:endParaRPr lang="en-US"/>
          </a:p>
        </p:txBody>
      </p:sp>
      <p:sp>
        <p:nvSpPr>
          <p:cNvPr id="6" name="Footer Placeholder 21"/>
          <p:cNvSpPr>
            <a:spLocks noGrp="1"/>
          </p:cNvSpPr>
          <p:nvPr>
            <p:ph type="ftr" sz="quarter" idx="11"/>
          </p:nvPr>
        </p:nvSpPr>
        <p:spPr/>
        <p:txBody>
          <a:bodyPr/>
          <a:lstStyle>
            <a:lvl1pPr>
              <a:defRPr/>
            </a:lvl1pPr>
          </a:lstStyle>
          <a:p>
            <a:endParaRPr lang="en-US"/>
          </a:p>
        </p:txBody>
      </p:sp>
      <p:sp>
        <p:nvSpPr>
          <p:cNvPr id="7" name="Slide Number Placeholder 17"/>
          <p:cNvSpPr>
            <a:spLocks noGrp="1"/>
          </p:cNvSpPr>
          <p:nvPr>
            <p:ph type="sldNum" sz="quarter" idx="12"/>
          </p:nvPr>
        </p:nvSpPr>
        <p:spPr/>
        <p:txBody>
          <a:bodyPr/>
          <a:lstStyle>
            <a:lvl1pPr>
              <a:defRPr/>
            </a:lvl1pPr>
          </a:lstStyle>
          <a:p>
            <a:fld id="{2A600554-662C-41E6-9578-26F1514E0F0A}" type="slidenum">
              <a:rPr lang="en-US"/>
              <a:pPr/>
              <a:t>‹#›</a:t>
            </a:fld>
            <a:endParaRPr lang="en-US"/>
          </a:p>
        </p:txBody>
      </p:sp>
    </p:spTree>
    <p:extLst>
      <p:ext uri="{BB962C8B-B14F-4D97-AF65-F5344CB8AC3E}">
        <p14:creationId xmlns:p14="http://schemas.microsoft.com/office/powerpoint/2010/main" val="3392019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rgbClr val="FFFFFF"/>
              </a:solidFill>
              <a:ea typeface="ＭＳ Ｐゴシック" pitchFamily="34" charset="-128"/>
            </a:endParaRPr>
          </a:p>
        </p:txBody>
      </p:sp>
      <p:sp>
        <p:nvSpPr>
          <p:cNvPr id="6" name="Right Triangle 5"/>
          <p:cNvSpPr>
            <a:spLocks noChangeArrowheads="1"/>
          </p:cNvSpPr>
          <p:nvPr/>
        </p:nvSpPr>
        <p:spPr bwMode="auto">
          <a:xfrm rot="420000" flipV="1">
            <a:off x="8004175" y="5359400"/>
            <a:ext cx="155575" cy="155575"/>
          </a:xfrm>
          <a:prstGeom prst="rtTriangle">
            <a:avLst/>
          </a:prstGeom>
          <a:solidFill>
            <a:srgbClr val="FFFFFF"/>
          </a:solidFill>
          <a:ln w="12700">
            <a:solidFill>
              <a:srgbClr val="FFFFFF"/>
            </a:solidFill>
            <a:bevel/>
            <a:headEnd/>
            <a:tailEnd/>
          </a:ln>
          <a:effectLst>
            <a:outerShdw blurRad="19685" dist="6350" dir="12899787" algn="tl" rotWithShape="0">
              <a:srgbClr val="808080">
                <a:alpha val="46999"/>
              </a:srgbClr>
            </a:outerShdw>
          </a:effectLst>
        </p:spPr>
        <p:txBody>
          <a:bodyPr anchor="ctr"/>
          <a:lstStyle/>
          <a:p>
            <a:pPr algn="ctr"/>
            <a:endParaRPr lang="en-US">
              <a:solidFill>
                <a:srgbClr val="FFFFFF"/>
              </a:solidFill>
              <a:latin typeface="Constantia" pitchFamily="18" charset="0"/>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endParaRPr lang="en-US">
              <a:latin typeface="Constantia" pitchFamily="18"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endParaRPr lang="en-US">
              <a:latin typeface="Constantia" pitchFamily="18"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GB"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GB"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GB"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fld id="{80577A7C-0E04-4C4A-BBE8-BBC3D5EEEDC2}" type="datetime1">
              <a:rPr lang="en-US"/>
              <a:pPr/>
              <a:t>10/8/2012</a:t>
            </a:fld>
            <a:endParaRPr lang="en-US"/>
          </a:p>
        </p:txBody>
      </p:sp>
      <p:sp>
        <p:nvSpPr>
          <p:cNvPr id="10" name="Footer Placeholder 5"/>
          <p:cNvSpPr>
            <a:spLocks noGrp="1"/>
          </p:cNvSpPr>
          <p:nvPr>
            <p:ph type="ftr" sz="quarter" idx="11"/>
          </p:nvPr>
        </p:nvSpPr>
        <p:spPr/>
        <p:txBody>
          <a:bodyPr/>
          <a:lstStyle>
            <a:lvl1pPr>
              <a:defRPr/>
            </a:lvl1pPr>
          </a:lstStyle>
          <a:p>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fld id="{2C3CB35A-1E45-473C-8D64-BA8B7F3B2B70}" type="slidenum">
              <a:rPr lang="en-US"/>
              <a:pPr/>
              <a:t>‹#›</a:t>
            </a:fld>
            <a:endParaRPr lang="en-US"/>
          </a:p>
        </p:txBody>
      </p:sp>
    </p:spTree>
    <p:extLst>
      <p:ext uri="{BB962C8B-B14F-4D97-AF65-F5344CB8AC3E}">
        <p14:creationId xmlns:p14="http://schemas.microsoft.com/office/powerpoint/2010/main" val="3154265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endParaRPr lang="en-US">
              <a:latin typeface="Constantia" pitchFamily="18"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endParaRPr lang="en-US">
              <a:latin typeface="Constantia" pitchFamily="18" charset="0"/>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GB" smtClean="0"/>
              <a:t>Click to edit Master title style</a:t>
            </a:r>
            <a:endParaRPr lang="en-US" smtClean="0"/>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smtClean="0"/>
          </a:p>
        </p:txBody>
      </p:sp>
      <p:sp>
        <p:nvSpPr>
          <p:cNvPr id="10" name="Date Placeholder 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a:defRPr sz="1200">
                <a:solidFill>
                  <a:srgbClr val="D1EAEE"/>
                </a:solidFill>
              </a:defRPr>
            </a:lvl1pPr>
          </a:lstStyle>
          <a:p>
            <a:fld id="{4B40994D-16BD-4D24-A4AD-44A68792DEF0}" type="datetime1">
              <a:rPr lang="en-US"/>
              <a:pPr/>
              <a:t>10/8/2012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wrap="square" lIns="0" tIns="0" rIns="0" bIns="0" numCol="1" anchor="b" anchorCtr="0" compatLnSpc="1">
            <a:prstTxWarp prst="textNoShape">
              <a:avLst/>
            </a:prstTxWarp>
          </a:bodyPr>
          <a:lstStyle>
            <a:lvl1pPr>
              <a:defRPr sz="1200">
                <a:solidFill>
                  <a:srgbClr val="D1EAEE"/>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D1EAEE"/>
                </a:solidFill>
              </a:defRPr>
            </a:lvl1pPr>
          </a:lstStyle>
          <a:p>
            <a:fld id="{AEFD345B-6526-4A6E-8305-5ADF66133545}" type="slidenum">
              <a:rPr lang="en-US"/>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US"/>
            </a:p>
          </p:txBody>
        </p:sp>
      </p:grpSp>
    </p:spTree>
  </p:cSld>
  <p:clrMap bg1="dk1" tx1="lt1" bg2="dk2" tx2="lt2" accent1="accent1" accent2="accent2" accent3="accent3" accent4="accent4" accent5="accent5" accent6="accent6" hlink="hlink" folHlink="folHlink"/>
  <p:sldLayoutIdLst>
    <p:sldLayoutId id="2147484318" r:id="rId1"/>
    <p:sldLayoutId id="2147484319" r:id="rId2"/>
    <p:sldLayoutId id="2147484320" r:id="rId3"/>
    <p:sldLayoutId id="2147484321" r:id="rId4"/>
    <p:sldLayoutId id="2147484322" r:id="rId5"/>
    <p:sldLayoutId id="2147484323" r:id="rId6"/>
    <p:sldLayoutId id="2147484324" r:id="rId7"/>
    <p:sldLayoutId id="2147484325" r:id="rId8"/>
    <p:sldLayoutId id="2147484326" r:id="rId9"/>
    <p:sldLayoutId id="2147484327" r:id="rId10"/>
    <p:sldLayoutId id="2147484328" r:id="rId11"/>
  </p:sldLayoutIdLst>
  <p:txStyles>
    <p:titleStyle>
      <a:lvl1pPr algn="l" rtl="0" eaLnBrk="0" fontAlgn="base" hangingPunct="0">
        <a:spcBef>
          <a:spcPct val="0"/>
        </a:spcBef>
        <a:spcAft>
          <a:spcPct val="0"/>
        </a:spcAft>
        <a:defRPr sz="5000" kern="1200">
          <a:solidFill>
            <a:schemeClr val="tx2"/>
          </a:solidFill>
          <a:latin typeface="+mj-lt"/>
          <a:ea typeface="ＭＳ Ｐゴシック" pitchFamily="-111" charset="-128"/>
          <a:cs typeface="ＭＳ Ｐゴシック" pitchFamily="-111" charset="-128"/>
        </a:defRPr>
      </a:lvl1pPr>
      <a:lvl2pPr algn="l" rtl="0" eaLnBrk="0" fontAlgn="base" hangingPunct="0">
        <a:spcBef>
          <a:spcPct val="0"/>
        </a:spcBef>
        <a:spcAft>
          <a:spcPct val="0"/>
        </a:spcAft>
        <a:defRPr sz="5000">
          <a:solidFill>
            <a:schemeClr val="tx2"/>
          </a:solidFill>
          <a:latin typeface="Calibri" pitchFamily="-111" charset="0"/>
          <a:ea typeface="ＭＳ Ｐゴシック" pitchFamily="-111" charset="-128"/>
          <a:cs typeface="ＭＳ Ｐゴシック" pitchFamily="-111" charset="-128"/>
        </a:defRPr>
      </a:lvl2pPr>
      <a:lvl3pPr algn="l" rtl="0" eaLnBrk="0" fontAlgn="base" hangingPunct="0">
        <a:spcBef>
          <a:spcPct val="0"/>
        </a:spcBef>
        <a:spcAft>
          <a:spcPct val="0"/>
        </a:spcAft>
        <a:defRPr sz="5000">
          <a:solidFill>
            <a:schemeClr val="tx2"/>
          </a:solidFill>
          <a:latin typeface="Calibri" pitchFamily="-111" charset="0"/>
          <a:ea typeface="ＭＳ Ｐゴシック" pitchFamily="-111" charset="-128"/>
          <a:cs typeface="ＭＳ Ｐゴシック" pitchFamily="-111" charset="-128"/>
        </a:defRPr>
      </a:lvl3pPr>
      <a:lvl4pPr algn="l" rtl="0" eaLnBrk="0" fontAlgn="base" hangingPunct="0">
        <a:spcBef>
          <a:spcPct val="0"/>
        </a:spcBef>
        <a:spcAft>
          <a:spcPct val="0"/>
        </a:spcAft>
        <a:defRPr sz="5000">
          <a:solidFill>
            <a:schemeClr val="tx2"/>
          </a:solidFill>
          <a:latin typeface="Calibri" pitchFamily="-111" charset="0"/>
          <a:ea typeface="ＭＳ Ｐゴシック" pitchFamily="-111" charset="-128"/>
          <a:cs typeface="ＭＳ Ｐゴシック" pitchFamily="-111" charset="-128"/>
        </a:defRPr>
      </a:lvl4pPr>
      <a:lvl5pPr algn="l" rtl="0" eaLnBrk="0" fontAlgn="base" hangingPunct="0">
        <a:spcBef>
          <a:spcPct val="0"/>
        </a:spcBef>
        <a:spcAft>
          <a:spcPct val="0"/>
        </a:spcAft>
        <a:defRPr sz="5000">
          <a:solidFill>
            <a:schemeClr val="tx2"/>
          </a:solidFill>
          <a:latin typeface="Calibri" pitchFamily="-111" charset="0"/>
          <a:ea typeface="ＭＳ Ｐゴシック" pitchFamily="-111" charset="-128"/>
          <a:cs typeface="ＭＳ Ｐゴシック" pitchFamily="-111" charset="-128"/>
        </a:defRPr>
      </a:lvl5pPr>
      <a:lvl6pPr marL="457200" algn="l" rtl="0" fontAlgn="base">
        <a:spcBef>
          <a:spcPct val="0"/>
        </a:spcBef>
        <a:spcAft>
          <a:spcPct val="0"/>
        </a:spcAft>
        <a:defRPr sz="5000">
          <a:solidFill>
            <a:schemeClr val="tx2"/>
          </a:solidFill>
          <a:latin typeface="Calibri" pitchFamily="-111" charset="0"/>
          <a:ea typeface="ＭＳ Ｐゴシック" pitchFamily="-111" charset="-128"/>
          <a:cs typeface="ＭＳ Ｐゴシック" pitchFamily="-111" charset="-128"/>
        </a:defRPr>
      </a:lvl6pPr>
      <a:lvl7pPr marL="914400" algn="l" rtl="0" fontAlgn="base">
        <a:spcBef>
          <a:spcPct val="0"/>
        </a:spcBef>
        <a:spcAft>
          <a:spcPct val="0"/>
        </a:spcAft>
        <a:defRPr sz="5000">
          <a:solidFill>
            <a:schemeClr val="tx2"/>
          </a:solidFill>
          <a:latin typeface="Calibri" pitchFamily="-111" charset="0"/>
          <a:ea typeface="ＭＳ Ｐゴシック" pitchFamily="-111" charset="-128"/>
          <a:cs typeface="ＭＳ Ｐゴシック" pitchFamily="-111" charset="-128"/>
        </a:defRPr>
      </a:lvl7pPr>
      <a:lvl8pPr marL="1371600" algn="l" rtl="0" fontAlgn="base">
        <a:spcBef>
          <a:spcPct val="0"/>
        </a:spcBef>
        <a:spcAft>
          <a:spcPct val="0"/>
        </a:spcAft>
        <a:defRPr sz="5000">
          <a:solidFill>
            <a:schemeClr val="tx2"/>
          </a:solidFill>
          <a:latin typeface="Calibri" pitchFamily="-111" charset="0"/>
          <a:ea typeface="ＭＳ Ｐゴシック" pitchFamily="-111" charset="-128"/>
          <a:cs typeface="ＭＳ Ｐゴシック" pitchFamily="-111" charset="-128"/>
        </a:defRPr>
      </a:lvl8pPr>
      <a:lvl9pPr marL="1828800" algn="l" rtl="0" fontAlgn="base">
        <a:spcBef>
          <a:spcPct val="0"/>
        </a:spcBef>
        <a:spcAft>
          <a:spcPct val="0"/>
        </a:spcAft>
        <a:defRPr sz="5000">
          <a:solidFill>
            <a:schemeClr val="tx2"/>
          </a:solidFill>
          <a:latin typeface="Calibri" pitchFamily="-111" charset="0"/>
          <a:ea typeface="ＭＳ Ｐゴシック" pitchFamily="-111" charset="-128"/>
          <a:cs typeface="ＭＳ Ｐゴシック" pitchFamily="-111" charset="-128"/>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ＭＳ Ｐゴシック" pitchFamily="-111" charset="-128"/>
          <a:cs typeface="ＭＳ Ｐゴシック" pitchFamily="-111" charset="-128"/>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ＭＳ Ｐゴシック" pitchFamily="-111" charset="-128"/>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ＭＳ Ｐゴシック" pitchFamily="-111" charset="-128"/>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ＭＳ Ｐゴシック" pitchFamily="-111" charset="-128"/>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ＭＳ Ｐゴシック" pitchFamily="-111" charset="-128"/>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1"/>
          <p:cNvSpPr>
            <a:spLocks noChangeArrowheads="1"/>
          </p:cNvSpPr>
          <p:nvPr/>
        </p:nvSpPr>
        <p:spPr bwMode="auto">
          <a:xfrm>
            <a:off x="0" y="6021388"/>
            <a:ext cx="9144000" cy="825500"/>
          </a:xfrm>
          <a:prstGeom prst="rect">
            <a:avLst/>
          </a:prstGeom>
          <a:solidFill>
            <a:srgbClr val="FFFFFF"/>
          </a:solidFill>
          <a:ln w="12700">
            <a:solidFill>
              <a:schemeClr val="accent2"/>
            </a:solidFill>
            <a:round/>
            <a:headEnd/>
            <a:tailEnd/>
          </a:ln>
        </p:spPr>
        <p:txBody>
          <a:bodyPr bIns="0">
            <a:spAutoFit/>
          </a:bodyPr>
          <a:lstStyle/>
          <a:p>
            <a:pPr algn="ctr" defTabSz="914400" eaLnBrk="0" hangingPunct="0"/>
            <a:endParaRPr lang="en-GB" sz="1200">
              <a:latin typeface="Lucida Sans" pitchFamily="34" charset="0"/>
              <a:cs typeface="Arial" pitchFamily="34" charset="0"/>
            </a:endParaRPr>
          </a:p>
        </p:txBody>
      </p:sp>
      <p:sp>
        <p:nvSpPr>
          <p:cNvPr id="15363" name="Subtitle 2"/>
          <p:cNvSpPr>
            <a:spLocks noGrp="1"/>
          </p:cNvSpPr>
          <p:nvPr>
            <p:ph type="subTitle" idx="1"/>
          </p:nvPr>
        </p:nvSpPr>
        <p:spPr>
          <a:xfrm>
            <a:off x="358775" y="3933825"/>
            <a:ext cx="8426450" cy="2159000"/>
          </a:xfrm>
        </p:spPr>
        <p:txBody>
          <a:bodyPr/>
          <a:lstStyle/>
          <a:p>
            <a:pPr marR="0"/>
            <a:r>
              <a:rPr lang="en-GB" sz="2800" b="1" smtClean="0">
                <a:ea typeface="ＭＳ Ｐゴシック" pitchFamily="34" charset="-128"/>
              </a:rPr>
              <a:t>Celia Dewell, </a:t>
            </a:r>
            <a:r>
              <a:rPr lang="en-GB" sz="2800" smtClean="0">
                <a:ea typeface="ＭＳ Ｐゴシック" pitchFamily="34" charset="-128"/>
              </a:rPr>
              <a:t>Ingrid Holme and Anneke Lucassen, </a:t>
            </a:r>
          </a:p>
          <a:p>
            <a:pPr marR="0"/>
            <a:r>
              <a:rPr lang="en-GB" sz="2800" smtClean="0">
                <a:ea typeface="ＭＳ Ｐゴシック" pitchFamily="34" charset="-128"/>
              </a:rPr>
              <a:t>BSHG Conference</a:t>
            </a:r>
          </a:p>
          <a:p>
            <a:pPr marR="0"/>
            <a:endParaRPr lang="en-GB" sz="2800" i="1" smtClean="0">
              <a:ea typeface="ＭＳ Ｐゴシック" pitchFamily="34" charset="-128"/>
            </a:endParaRPr>
          </a:p>
        </p:txBody>
      </p:sp>
      <p:sp>
        <p:nvSpPr>
          <p:cNvPr id="15364" name="TextBox 2"/>
          <p:cNvSpPr txBox="1">
            <a:spLocks noChangeArrowheads="1"/>
          </p:cNvSpPr>
          <p:nvPr/>
        </p:nvSpPr>
        <p:spPr bwMode="auto">
          <a:xfrm>
            <a:off x="179388" y="6205538"/>
            <a:ext cx="43926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r>
              <a:rPr lang="en-GB" sz="2000">
                <a:solidFill>
                  <a:srgbClr val="0076A3"/>
                </a:solidFill>
                <a:latin typeface="Franklin Gothic Medium Cond" pitchFamily="34" charset="0"/>
              </a:rPr>
              <a:t>Clinical Ethics and Law at Southampton </a:t>
            </a:r>
          </a:p>
        </p:txBody>
      </p:sp>
      <p:sp>
        <p:nvSpPr>
          <p:cNvPr id="8" name="Title 7"/>
          <p:cNvSpPr>
            <a:spLocks noGrp="1"/>
          </p:cNvSpPr>
          <p:nvPr>
            <p:ph type="ctrTitle"/>
          </p:nvPr>
        </p:nvSpPr>
        <p:spPr>
          <a:xfrm>
            <a:off x="533400" y="457200"/>
            <a:ext cx="7851648" cy="1828800"/>
          </a:xfrm>
          <a:ln>
            <a:miter lim="800000"/>
            <a:headEnd/>
            <a:tailEnd/>
          </a:ln>
          <a:extLst/>
        </p:spPr>
        <p:txBody>
          <a:bodyPr/>
          <a:lstStyle/>
          <a:p>
            <a:pPr algn="ctr">
              <a:defRPr/>
            </a:pPr>
            <a:r>
              <a:rPr lang="en-US" dirty="0" smtClean="0"/>
              <a:t>Predictive Genetic Testing and Adoption</a:t>
            </a:r>
            <a:endParaRPr lang="en-US" dirty="0"/>
          </a:p>
        </p:txBody>
      </p:sp>
      <p:sp>
        <p:nvSpPr>
          <p:cNvPr id="15366" name="TextBox 8"/>
          <p:cNvSpPr txBox="1">
            <a:spLocks noChangeArrowheads="1"/>
          </p:cNvSpPr>
          <p:nvPr/>
        </p:nvSpPr>
        <p:spPr bwMode="auto">
          <a:xfrm>
            <a:off x="2460625" y="2844800"/>
            <a:ext cx="42227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r>
              <a:rPr lang="en-US"/>
              <a:t>Is Adoption a beauty contest?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algn="ctr" eaLnBrk="1" hangingPunct="1"/>
            <a:r>
              <a:rPr lang="en-US" smtClean="0">
                <a:ea typeface="ＭＳ Ｐゴシック" pitchFamily="34" charset="-128"/>
              </a:rPr>
              <a:t>Adoption</a:t>
            </a:r>
          </a:p>
        </p:txBody>
      </p:sp>
      <p:sp>
        <p:nvSpPr>
          <p:cNvPr id="32771" name="Content Placeholder 2"/>
          <p:cNvSpPr>
            <a:spLocks noGrp="1"/>
          </p:cNvSpPr>
          <p:nvPr>
            <p:ph idx="1"/>
          </p:nvPr>
        </p:nvSpPr>
        <p:spPr/>
        <p:txBody>
          <a:bodyPr/>
          <a:lstStyle/>
          <a:p>
            <a:pPr eaLnBrk="1" hangingPunct="1">
              <a:buFont typeface="Wingdings 2" pitchFamily="18" charset="2"/>
              <a:buNone/>
            </a:pPr>
            <a:endParaRPr lang="en-US" sz="2800" smtClean="0">
              <a:ea typeface="ＭＳ Ｐゴシック" pitchFamily="34" charset="-128"/>
            </a:endParaRPr>
          </a:p>
          <a:p>
            <a:pPr eaLnBrk="1" hangingPunct="1"/>
            <a:endParaRPr lang="en-US" sz="2800" smtClean="0">
              <a:ea typeface="ＭＳ Ｐゴシック" pitchFamily="34" charset="-128"/>
            </a:endParaRPr>
          </a:p>
          <a:p>
            <a:pPr lvl="1" eaLnBrk="1" hangingPunct="1"/>
            <a:r>
              <a:rPr lang="en-GB" sz="2800" i="1" smtClean="0">
                <a:solidFill>
                  <a:srgbClr val="FFFFFF"/>
                </a:solidFill>
                <a:ea typeface="ＭＳ Ｐゴシック" pitchFamily="34" charset="-128"/>
              </a:rPr>
              <a:t>“The security of an adoptive family, the stability of an adoptive family is the </a:t>
            </a:r>
            <a:r>
              <a:rPr lang="en-GB" sz="2800" i="1" u="sng" smtClean="0">
                <a:solidFill>
                  <a:srgbClr val="FFFFFF"/>
                </a:solidFill>
                <a:ea typeface="ＭＳ Ｐゴシック" pitchFamily="34" charset="-128"/>
              </a:rPr>
              <a:t>ultimate</a:t>
            </a:r>
            <a:r>
              <a:rPr lang="en-GB" sz="2800" i="1" smtClean="0">
                <a:solidFill>
                  <a:srgbClr val="FFFFFF"/>
                </a:solidFill>
                <a:ea typeface="ＭＳ Ｐゴシック" pitchFamily="34" charset="-128"/>
              </a:rPr>
              <a:t> advantage” </a:t>
            </a:r>
          </a:p>
          <a:p>
            <a:pPr lvl="1" eaLnBrk="1" hangingPunct="1">
              <a:buFont typeface="Wingdings 2" pitchFamily="18" charset="2"/>
              <a:buNone/>
            </a:pPr>
            <a:r>
              <a:rPr lang="en-GB" sz="2800" i="1" smtClean="0">
                <a:solidFill>
                  <a:srgbClr val="FFFFFF"/>
                </a:solidFill>
                <a:ea typeface="ＭＳ Ｐゴシック" pitchFamily="34" charset="-128"/>
              </a:rPr>
              <a:t>						</a:t>
            </a:r>
            <a:r>
              <a:rPr lang="en-GB" sz="2800" i="1" smtClean="0">
                <a:ea typeface="ＭＳ Ｐゴシック" pitchFamily="34" charset="-128"/>
              </a:rPr>
              <a:t>(Medical Adviser)</a:t>
            </a:r>
            <a:endParaRPr lang="en-GB" sz="2800" i="1" smtClean="0">
              <a:solidFill>
                <a:srgbClr val="FFFFFF"/>
              </a:solidFill>
              <a:ea typeface="ＭＳ Ｐゴシック" pitchFamily="34" charset="-128"/>
            </a:endParaRP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algn="ctr" eaLnBrk="1" hangingPunct="1"/>
            <a:r>
              <a:rPr lang="en-US" smtClean="0">
                <a:ea typeface="ＭＳ Ｐゴシック" pitchFamily="34" charset="-128"/>
              </a:rPr>
              <a:t>Playing God</a:t>
            </a:r>
          </a:p>
        </p:txBody>
      </p:sp>
      <p:sp>
        <p:nvSpPr>
          <p:cNvPr id="34819" name="Content Placeholder 2"/>
          <p:cNvSpPr>
            <a:spLocks noGrp="1"/>
          </p:cNvSpPr>
          <p:nvPr>
            <p:ph idx="1"/>
          </p:nvPr>
        </p:nvSpPr>
        <p:spPr/>
        <p:txBody>
          <a:bodyPr/>
          <a:lstStyle/>
          <a:p>
            <a:pPr eaLnBrk="1" hangingPunct="1">
              <a:buFont typeface="Wingdings 2" pitchFamily="18" charset="2"/>
              <a:buNone/>
            </a:pPr>
            <a:endParaRPr lang="en-GB" sz="2800" i="1" smtClean="0">
              <a:solidFill>
                <a:srgbClr val="FFFFFF"/>
              </a:solidFill>
              <a:ea typeface="ＭＳ Ｐゴシック" pitchFamily="34" charset="-128"/>
            </a:endParaRPr>
          </a:p>
          <a:p>
            <a:pPr lvl="1" eaLnBrk="1" hangingPunct="1"/>
            <a:r>
              <a:rPr lang="en-GB" sz="2800" i="1" smtClean="0">
                <a:solidFill>
                  <a:srgbClr val="FFFFFF"/>
                </a:solidFill>
                <a:ea typeface="ＭＳ Ｐゴシック" pitchFamily="34" charset="-128"/>
              </a:rPr>
              <a:t>“You’re playing Russian roulette on the child’s behalf, aren’t you, and I’m not sure any of us have the right to do that.” </a:t>
            </a:r>
          </a:p>
          <a:p>
            <a:pPr lvl="1" eaLnBrk="1" hangingPunct="1">
              <a:buFont typeface="Wingdings 2" pitchFamily="18" charset="2"/>
              <a:buNone/>
            </a:pPr>
            <a:r>
              <a:rPr lang="en-GB" sz="2800" i="1" smtClean="0">
                <a:solidFill>
                  <a:srgbClr val="FFFFFF"/>
                </a:solidFill>
                <a:ea typeface="ＭＳ Ｐゴシック" pitchFamily="34" charset="-128"/>
              </a:rPr>
              <a:t>						(</a:t>
            </a:r>
            <a:r>
              <a:rPr lang="en-GB" sz="2800" i="1" smtClean="0">
                <a:ea typeface="ＭＳ Ｐゴシック" pitchFamily="34" charset="-128"/>
              </a:rPr>
              <a:t>Medical Adviser)</a:t>
            </a:r>
            <a:r>
              <a:rPr lang="en-GB" sz="2800" i="1" smtClean="0">
                <a:solidFill>
                  <a:srgbClr val="FFFFFF"/>
                </a:solidFill>
                <a:ea typeface="ＭＳ Ｐゴシック" pitchFamily="34" charset="-128"/>
              </a:rPr>
              <a:t> </a:t>
            </a:r>
          </a:p>
          <a:p>
            <a:pPr lvl="1" eaLnBrk="1" hangingPunct="1"/>
            <a:endParaRPr lang="en-GB" sz="2800" i="1" smtClean="0">
              <a:solidFill>
                <a:srgbClr val="FFFFFF"/>
              </a:solidFill>
              <a:ea typeface="ＭＳ Ｐゴシック" pitchFamily="34" charset="-128"/>
            </a:endParaRPr>
          </a:p>
          <a:p>
            <a:pPr lvl="1" eaLnBrk="1" hangingPunct="1"/>
            <a:r>
              <a:rPr lang="en-GB" sz="2800" i="1" smtClean="0">
                <a:solidFill>
                  <a:srgbClr val="FFFFFF"/>
                </a:solidFill>
                <a:ea typeface="ＭＳ Ｐゴシック" pitchFamily="34" charset="-128"/>
              </a:rPr>
              <a:t>“You are playing God all the time”</a:t>
            </a:r>
          </a:p>
          <a:p>
            <a:pPr lvl="1" eaLnBrk="1" hangingPunct="1">
              <a:buFont typeface="Wingdings 2" pitchFamily="18" charset="2"/>
              <a:buNone/>
            </a:pPr>
            <a:r>
              <a:rPr lang="en-GB" sz="2800" i="1" smtClean="0">
                <a:solidFill>
                  <a:srgbClr val="FFFFFF"/>
                </a:solidFill>
                <a:ea typeface="ＭＳ Ｐゴシック" pitchFamily="34" charset="-128"/>
              </a:rPr>
              <a:t>						(Social care worker) </a:t>
            </a: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323850"/>
            <a:ext cx="8229600" cy="1143000"/>
          </a:xfrm>
        </p:spPr>
        <p:txBody>
          <a:bodyPr/>
          <a:lstStyle/>
          <a:p>
            <a:pPr algn="ctr" eaLnBrk="1" hangingPunct="1"/>
            <a:r>
              <a:rPr lang="en-US" sz="4500" smtClean="0">
                <a:solidFill>
                  <a:schemeClr val="tx1"/>
                </a:solidFill>
                <a:ea typeface="ＭＳ Ｐゴシック" pitchFamily="34" charset="-128"/>
              </a:rPr>
              <a:t>2. Future Autonomy  </a:t>
            </a:r>
          </a:p>
        </p:txBody>
      </p:sp>
      <p:sp>
        <p:nvSpPr>
          <p:cNvPr id="38915" name="Content Placeholder 2"/>
          <p:cNvSpPr>
            <a:spLocks noGrp="1"/>
          </p:cNvSpPr>
          <p:nvPr>
            <p:ph idx="1"/>
          </p:nvPr>
        </p:nvSpPr>
        <p:spPr>
          <a:xfrm>
            <a:off x="457200" y="1984375"/>
            <a:ext cx="8229600" cy="5024438"/>
          </a:xfrm>
        </p:spPr>
        <p:txBody>
          <a:bodyPr>
            <a:normAutofit/>
          </a:bodyPr>
          <a:lstStyle/>
          <a:p>
            <a:pPr eaLnBrk="1" hangingPunct="1">
              <a:lnSpc>
                <a:spcPct val="90000"/>
              </a:lnSpc>
            </a:pPr>
            <a:r>
              <a:rPr lang="en-GB" sz="2800" smtClean="0">
                <a:ea typeface="ＭＳ Ｐゴシック" pitchFamily="34" charset="-128"/>
              </a:rPr>
              <a:t>Most professionals raised this as an important factor to take into account when making predictive genetic testing decisions</a:t>
            </a:r>
          </a:p>
          <a:p>
            <a:pPr eaLnBrk="1" hangingPunct="1">
              <a:lnSpc>
                <a:spcPct val="90000"/>
              </a:lnSpc>
              <a:buFont typeface="Wingdings 2" pitchFamily="18" charset="2"/>
              <a:buNone/>
            </a:pPr>
            <a:endParaRPr lang="en-GB" sz="2800" smtClean="0">
              <a:ea typeface="ＭＳ Ｐゴシック" pitchFamily="34" charset="-128"/>
            </a:endParaRPr>
          </a:p>
          <a:p>
            <a:pPr marL="393700" lvl="1" indent="0" eaLnBrk="1" hangingPunct="1">
              <a:lnSpc>
                <a:spcPct val="90000"/>
              </a:lnSpc>
              <a:buFont typeface="Wingdings 2" pitchFamily="18" charset="2"/>
              <a:buNone/>
            </a:pPr>
            <a:r>
              <a:rPr lang="en-GB" sz="2800" i="1" smtClean="0">
                <a:solidFill>
                  <a:srgbClr val="FFFFFF"/>
                </a:solidFill>
                <a:ea typeface="ＭＳ Ｐゴシック" pitchFamily="34" charset="-128"/>
              </a:rPr>
              <a:t>“Whether the child is up for adoption or not then they should be treated the same (...) we have to respect the autonomy of the child in terms of testing” </a:t>
            </a:r>
          </a:p>
          <a:p>
            <a:pPr marL="393700" lvl="1" indent="0" algn="r" eaLnBrk="1" hangingPunct="1">
              <a:lnSpc>
                <a:spcPct val="90000"/>
              </a:lnSpc>
              <a:buFont typeface="Wingdings 2" pitchFamily="18" charset="2"/>
              <a:buNone/>
            </a:pPr>
            <a:r>
              <a:rPr lang="en-GB" sz="2800" i="1" smtClean="0">
                <a:solidFill>
                  <a:srgbClr val="FFFFFF"/>
                </a:solidFill>
                <a:ea typeface="ＭＳ Ｐゴシック" pitchFamily="34" charset="-128"/>
              </a:rPr>
              <a:t>(Genetic Consultant)</a:t>
            </a:r>
          </a:p>
          <a:p>
            <a:pPr eaLnBrk="1" hangingPunct="1">
              <a:lnSpc>
                <a:spcPct val="90000"/>
              </a:lnSpc>
            </a:pPr>
            <a:endParaRPr lang="en-GB" sz="3000" i="1" smtClean="0">
              <a:solidFill>
                <a:srgbClr val="FFFFFF"/>
              </a:solidFill>
              <a:ea typeface="ＭＳ Ｐゴシック" pitchFamily="34" charset="-128"/>
            </a:endParaRPr>
          </a:p>
          <a:p>
            <a:pPr eaLnBrk="1" hangingPunct="1">
              <a:lnSpc>
                <a:spcPct val="90000"/>
              </a:lnSpc>
            </a:pPr>
            <a:endParaRPr lang="en-GB" sz="2400" smtClean="0">
              <a:solidFill>
                <a:srgbClr val="0F6FC6"/>
              </a:solidFill>
              <a:ea typeface="ＭＳ Ｐゴシック" pitchFamily="34" charset="-128"/>
            </a:endParaRPr>
          </a:p>
          <a:p>
            <a:pPr eaLnBrk="1" hangingPunct="1">
              <a:lnSpc>
                <a:spcPct val="90000"/>
              </a:lnSpc>
            </a:pPr>
            <a:endParaRPr lang="en-GB" sz="2400" smtClean="0">
              <a:ea typeface="ＭＳ Ｐゴシック" pitchFamily="34"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01763"/>
            <a:ext cx="8229600" cy="5076825"/>
          </a:xfrm>
        </p:spPr>
        <p:txBody>
          <a:bodyPr>
            <a:normAutofit/>
          </a:bodyPr>
          <a:lstStyle/>
          <a:p>
            <a:pPr eaLnBrk="1" hangingPunct="1">
              <a:lnSpc>
                <a:spcPct val="90000"/>
              </a:lnSpc>
            </a:pPr>
            <a:r>
              <a:rPr lang="en-US" sz="2800" smtClean="0">
                <a:ea typeface="ＭＳ Ｐゴシック" pitchFamily="34" charset="-128"/>
              </a:rPr>
              <a:t>Professional groups seemed to differ in how they viewed short term and long term factors. </a:t>
            </a:r>
          </a:p>
          <a:p>
            <a:pPr eaLnBrk="1" hangingPunct="1">
              <a:lnSpc>
                <a:spcPct val="90000"/>
              </a:lnSpc>
            </a:pPr>
            <a:endParaRPr lang="en-US" sz="2800" smtClean="0">
              <a:ea typeface="ＭＳ Ｐゴシック" pitchFamily="34" charset="-128"/>
            </a:endParaRPr>
          </a:p>
          <a:p>
            <a:pPr lvl="1" eaLnBrk="1" hangingPunct="1">
              <a:lnSpc>
                <a:spcPct val="90000"/>
              </a:lnSpc>
            </a:pPr>
            <a:r>
              <a:rPr lang="en-GB" sz="2800" smtClean="0">
                <a:ea typeface="ＭＳ Ｐゴシック" pitchFamily="34" charset="-128"/>
              </a:rPr>
              <a:t>A social care worker argued testing should go forward immediately to help the child be adopted quickly, despite the loss of future autonomy  for the child</a:t>
            </a:r>
          </a:p>
          <a:p>
            <a:pPr marL="666750" lvl="2" indent="0" eaLnBrk="1" hangingPunct="1">
              <a:lnSpc>
                <a:spcPct val="90000"/>
              </a:lnSpc>
              <a:buFont typeface="Wingdings 2" pitchFamily="18" charset="2"/>
              <a:buNone/>
            </a:pPr>
            <a:endParaRPr lang="en-GB" sz="2800" i="1" smtClean="0">
              <a:solidFill>
                <a:srgbClr val="FFFFFF"/>
              </a:solidFill>
              <a:ea typeface="ＭＳ Ｐゴシック" pitchFamily="34" charset="-128"/>
            </a:endParaRPr>
          </a:p>
          <a:p>
            <a:pPr marL="666750" lvl="2" indent="0" eaLnBrk="1" hangingPunct="1">
              <a:lnSpc>
                <a:spcPct val="90000"/>
              </a:lnSpc>
              <a:buFont typeface="Wingdings 2" pitchFamily="18" charset="2"/>
              <a:buNone/>
            </a:pPr>
            <a:r>
              <a:rPr lang="en-GB" sz="2800" i="1" smtClean="0">
                <a:solidFill>
                  <a:srgbClr val="FFFFFF"/>
                </a:solidFill>
                <a:ea typeface="ＭＳ Ｐゴシック" pitchFamily="34" charset="-128"/>
              </a:rPr>
              <a:t>“If it’s only a blood test, which isn’t very traumatic, why not? No big deal is it then really” </a:t>
            </a:r>
          </a:p>
          <a:p>
            <a:pPr marL="666750" lvl="2" indent="0" eaLnBrk="1" hangingPunct="1">
              <a:lnSpc>
                <a:spcPct val="90000"/>
              </a:lnSpc>
              <a:buFont typeface="Wingdings 2" pitchFamily="18" charset="2"/>
              <a:buNone/>
            </a:pPr>
            <a:r>
              <a:rPr lang="en-GB" sz="2800" i="1" smtClean="0">
                <a:solidFill>
                  <a:srgbClr val="FFFFFF"/>
                </a:solidFill>
                <a:ea typeface="ＭＳ Ｐゴシック" pitchFamily="34" charset="-128"/>
              </a:rPr>
              <a:t>					(Social Care Worker)</a:t>
            </a:r>
            <a:endParaRPr lang="en-US" sz="2800" smtClean="0">
              <a:ea typeface="ＭＳ Ｐゴシック" pitchFamily="34" charset="-128"/>
            </a:endParaRPr>
          </a:p>
          <a:p>
            <a:pPr eaLnBrk="1" hangingPunct="1">
              <a:lnSpc>
                <a:spcPct val="90000"/>
              </a:lnSpc>
            </a:pPr>
            <a:endParaRPr lang="en-US" smtClean="0">
              <a:ea typeface="ＭＳ Ｐゴシック" pitchFamily="34" charset="-128"/>
            </a:endParaRPr>
          </a:p>
        </p:txBody>
      </p:sp>
      <p:sp>
        <p:nvSpPr>
          <p:cNvPr id="38915" name="Title 1"/>
          <p:cNvSpPr>
            <a:spLocks noGrp="1"/>
          </p:cNvSpPr>
          <p:nvPr>
            <p:ph type="title"/>
          </p:nvPr>
        </p:nvSpPr>
        <p:spPr>
          <a:xfrm>
            <a:off x="457200" y="258763"/>
            <a:ext cx="8229600" cy="1143000"/>
          </a:xfrm>
        </p:spPr>
        <p:txBody>
          <a:bodyPr/>
          <a:lstStyle/>
          <a:p>
            <a:pPr algn="ctr" eaLnBrk="1" hangingPunct="1"/>
            <a:r>
              <a:rPr lang="en-US" sz="4500" smtClean="0">
                <a:ea typeface="ＭＳ Ｐゴシック" pitchFamily="34" charset="-128"/>
              </a:rPr>
              <a:t>Future Autonomy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algn="ctr" eaLnBrk="1" hangingPunct="1"/>
            <a:r>
              <a:rPr lang="en-US" smtClean="0">
                <a:solidFill>
                  <a:schemeClr val="tx1"/>
                </a:solidFill>
                <a:ea typeface="ＭＳ Ｐゴシック" pitchFamily="34" charset="-128"/>
              </a:rPr>
              <a:t>3. Best Interest </a:t>
            </a:r>
          </a:p>
        </p:txBody>
      </p:sp>
      <p:sp>
        <p:nvSpPr>
          <p:cNvPr id="40963" name="Content Placeholder 2"/>
          <p:cNvSpPr>
            <a:spLocks noGrp="1"/>
          </p:cNvSpPr>
          <p:nvPr>
            <p:ph idx="1"/>
          </p:nvPr>
        </p:nvSpPr>
        <p:spPr>
          <a:xfrm>
            <a:off x="457200" y="1935163"/>
            <a:ext cx="8355013" cy="4922837"/>
          </a:xfrm>
        </p:spPr>
        <p:txBody>
          <a:bodyPr/>
          <a:lstStyle/>
          <a:p>
            <a:pPr eaLnBrk="1" hangingPunct="1"/>
            <a:r>
              <a:rPr lang="en-US" sz="2800" smtClean="0">
                <a:ea typeface="ＭＳ Ｐゴシック" pitchFamily="34" charset="-128"/>
              </a:rPr>
              <a:t>All professionals found this a difficult term to define</a:t>
            </a:r>
          </a:p>
          <a:p>
            <a:pPr eaLnBrk="1" hangingPunct="1"/>
            <a:endParaRPr lang="en-US" sz="2800" smtClean="0">
              <a:ea typeface="ＭＳ Ｐゴシック" pitchFamily="34" charset="-128"/>
            </a:endParaRPr>
          </a:p>
          <a:p>
            <a:pPr eaLnBrk="1" hangingPunct="1"/>
            <a:r>
              <a:rPr lang="en-US" sz="2800" smtClean="0">
                <a:ea typeface="ＭＳ Ｐゴシック" pitchFamily="34" charset="-128"/>
              </a:rPr>
              <a:t>A multi-disciplinary decision, although who ultimately had the last say was contested.</a:t>
            </a:r>
          </a:p>
          <a:p>
            <a:pPr marL="393700" lvl="1" indent="0" eaLnBrk="1" hangingPunct="1">
              <a:buFont typeface="Wingdings 2" pitchFamily="18" charset="2"/>
              <a:buNone/>
            </a:pPr>
            <a:endParaRPr lang="en-GB" sz="2800" i="1" smtClean="0">
              <a:solidFill>
                <a:srgbClr val="FFFFFF"/>
              </a:solidFill>
              <a:ea typeface="ＭＳ Ｐゴシック" pitchFamily="34" charset="-128"/>
            </a:endParaRPr>
          </a:p>
          <a:p>
            <a:pPr marL="393700" lvl="1" indent="0" eaLnBrk="1" hangingPunct="1">
              <a:buFont typeface="Wingdings 2" pitchFamily="18" charset="2"/>
              <a:buNone/>
            </a:pPr>
            <a:r>
              <a:rPr lang="en-GB" sz="2600" i="1" smtClean="0">
                <a:solidFill>
                  <a:srgbClr val="FFFFFF"/>
                </a:solidFill>
                <a:ea typeface="ＭＳ Ｐゴシック" pitchFamily="34" charset="-128"/>
              </a:rPr>
              <a:t>“I would never, ever challenge what they say because I am not a medical expert so we would go on their advice”</a:t>
            </a:r>
          </a:p>
          <a:p>
            <a:pPr marL="393700" lvl="1" indent="0" eaLnBrk="1" hangingPunct="1">
              <a:buFont typeface="Wingdings 2" pitchFamily="18" charset="2"/>
              <a:buNone/>
            </a:pPr>
            <a:r>
              <a:rPr lang="en-GB" sz="2600" i="1" smtClean="0">
                <a:solidFill>
                  <a:srgbClr val="FFFFFF"/>
                </a:solidFill>
                <a:ea typeface="ＭＳ Ｐゴシック" pitchFamily="34" charset="-128"/>
              </a:rPr>
              <a:t>					 (Social Care Worker)</a:t>
            </a:r>
          </a:p>
          <a:p>
            <a:pPr eaLnBrk="1" hangingPunct="1"/>
            <a:endParaRPr lang="en-US" smtClean="0">
              <a:ea typeface="ＭＳ Ｐゴシック" pitchFamily="34" charset="-128"/>
            </a:endParaRPr>
          </a:p>
        </p:txBody>
      </p:sp>
      <p:pic>
        <p:nvPicPr>
          <p:cNvPr id="40964"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313613" y="704850"/>
            <a:ext cx="1373187" cy="103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606425"/>
            <a:ext cx="8229600" cy="1143000"/>
          </a:xfrm>
        </p:spPr>
        <p:txBody>
          <a:bodyPr/>
          <a:lstStyle/>
          <a:p>
            <a:pPr algn="ctr" eaLnBrk="1" hangingPunct="1"/>
            <a:r>
              <a:rPr lang="en-US" smtClean="0">
                <a:solidFill>
                  <a:schemeClr val="tx1"/>
                </a:solidFill>
                <a:ea typeface="ＭＳ Ｐゴシック" pitchFamily="34" charset="-128"/>
              </a:rPr>
              <a:t>4. Viewing children as a commodity </a:t>
            </a:r>
          </a:p>
        </p:txBody>
      </p:sp>
      <p:sp>
        <p:nvSpPr>
          <p:cNvPr id="39939" name="Content Placeholder 2"/>
          <p:cNvSpPr>
            <a:spLocks noGrp="1"/>
          </p:cNvSpPr>
          <p:nvPr>
            <p:ph idx="1"/>
          </p:nvPr>
        </p:nvSpPr>
        <p:spPr>
          <a:xfrm>
            <a:off x="457200" y="1749425"/>
            <a:ext cx="8229600" cy="4872038"/>
          </a:xfrm>
        </p:spPr>
        <p:txBody>
          <a:bodyPr>
            <a:normAutofit/>
          </a:bodyPr>
          <a:lstStyle/>
          <a:p>
            <a:pPr eaLnBrk="1" hangingPunct="1">
              <a:lnSpc>
                <a:spcPct val="90000"/>
              </a:lnSpc>
              <a:buFont typeface="Wingdings 2" pitchFamily="18" charset="2"/>
              <a:buNone/>
            </a:pPr>
            <a:endParaRPr lang="en-US" sz="2200" smtClean="0">
              <a:ea typeface="ＭＳ Ｐゴシック" pitchFamily="34" charset="-128"/>
            </a:endParaRPr>
          </a:p>
          <a:p>
            <a:pPr eaLnBrk="1" hangingPunct="1">
              <a:lnSpc>
                <a:spcPct val="90000"/>
              </a:lnSpc>
            </a:pPr>
            <a:r>
              <a:rPr lang="en-US" smtClean="0">
                <a:ea typeface="ＭＳ Ｐゴシック" pitchFamily="34" charset="-128"/>
              </a:rPr>
              <a:t>At the start of the adoption process parents are asked about what types of situations they were willing to accept (child from rape, experience of sexual abuse) </a:t>
            </a:r>
          </a:p>
          <a:p>
            <a:pPr eaLnBrk="1" hangingPunct="1">
              <a:lnSpc>
                <a:spcPct val="90000"/>
              </a:lnSpc>
            </a:pPr>
            <a:endParaRPr lang="en-US" smtClean="0">
              <a:ea typeface="ＭＳ Ｐゴシック" pitchFamily="34" charset="-128"/>
            </a:endParaRPr>
          </a:p>
          <a:p>
            <a:pPr marL="393700" lvl="1" indent="0" eaLnBrk="1" hangingPunct="1">
              <a:lnSpc>
                <a:spcPct val="90000"/>
              </a:lnSpc>
              <a:buFont typeface="Wingdings 2" pitchFamily="18" charset="2"/>
              <a:buNone/>
            </a:pPr>
            <a:r>
              <a:rPr lang="en-GB" sz="2600" i="1" smtClean="0">
                <a:solidFill>
                  <a:srgbClr val="FFFFFF"/>
                </a:solidFill>
                <a:ea typeface="ＭＳ Ｐゴシック" pitchFamily="34" charset="-128"/>
              </a:rPr>
              <a:t>“with adoption people do feel they have a choice about whether to adopt a child, and to adopt a different child perhaps” </a:t>
            </a:r>
          </a:p>
          <a:p>
            <a:pPr marL="393700" lvl="1" indent="0" algn="r" eaLnBrk="1" hangingPunct="1">
              <a:lnSpc>
                <a:spcPct val="90000"/>
              </a:lnSpc>
              <a:buFont typeface="Wingdings 2" pitchFamily="18" charset="2"/>
              <a:buNone/>
            </a:pPr>
            <a:r>
              <a:rPr lang="en-GB" sz="2600" i="1" smtClean="0">
                <a:solidFill>
                  <a:srgbClr val="FFFFFF"/>
                </a:solidFill>
                <a:ea typeface="ＭＳ Ｐゴシック" pitchFamily="34" charset="-128"/>
              </a:rPr>
              <a:t>(Genetic Consultant) </a:t>
            </a:r>
            <a:endParaRPr lang="en-US" sz="2600" smtClean="0">
              <a:ea typeface="ＭＳ Ｐゴシック" pitchFamily="34" charset="-128"/>
            </a:endParaRPr>
          </a:p>
          <a:p>
            <a:pPr eaLnBrk="1" hangingPunct="1">
              <a:lnSpc>
                <a:spcPct val="90000"/>
              </a:lnSpc>
            </a:pPr>
            <a:r>
              <a:rPr lang="en-US" smtClean="0">
                <a:ea typeface="ＭＳ Ｐゴシック" pitchFamily="34" charset="-128"/>
              </a:rPr>
              <a:t>But has this now gone too far?</a:t>
            </a:r>
          </a:p>
          <a:p>
            <a:pPr marL="393700" lvl="1" indent="0" eaLnBrk="1" hangingPunct="1">
              <a:lnSpc>
                <a:spcPct val="90000"/>
              </a:lnSpc>
              <a:buFont typeface="Wingdings 2" pitchFamily="18" charset="2"/>
              <a:buNone/>
            </a:pPr>
            <a:endParaRPr lang="en-GB" i="1" smtClean="0">
              <a:solidFill>
                <a:srgbClr val="FFFFFF"/>
              </a:solidFill>
              <a:ea typeface="ＭＳ Ｐゴシック" pitchFamily="34" charset="-128"/>
            </a:endParaRPr>
          </a:p>
          <a:p>
            <a:pPr marL="393700" lvl="1" indent="0" eaLnBrk="1" hangingPunct="1">
              <a:lnSpc>
                <a:spcPct val="90000"/>
              </a:lnSpc>
              <a:buFont typeface="Wingdings 2" pitchFamily="18" charset="2"/>
              <a:buNone/>
            </a:pPr>
            <a:r>
              <a:rPr lang="en-GB" sz="2600" i="1" smtClean="0">
                <a:solidFill>
                  <a:srgbClr val="FFFFFF"/>
                </a:solidFill>
                <a:ea typeface="ＭＳ Ｐゴシック" pitchFamily="34" charset="-128"/>
              </a:rPr>
              <a:t>“They want perfect children” (Social Care Worker)</a:t>
            </a:r>
            <a:endParaRPr lang="en-US" sz="2600" i="1" smtClean="0">
              <a:solidFill>
                <a:srgbClr val="FFFFFF"/>
              </a:solidFill>
              <a:ea typeface="ＭＳ Ｐゴシック" pitchFamily="34" charset="-128"/>
            </a:endParaRPr>
          </a:p>
          <a:p>
            <a:pPr eaLnBrk="1" hangingPunct="1">
              <a:lnSpc>
                <a:spcPct val="90000"/>
              </a:lnSpc>
            </a:pPr>
            <a:endParaRPr lang="en-GB" sz="1700" smtClean="0">
              <a:ea typeface="ＭＳ Ｐゴシック" pitchFamily="34" charset="-128"/>
            </a:endParaRPr>
          </a:p>
          <a:p>
            <a:pPr eaLnBrk="1" hangingPunct="1">
              <a:lnSpc>
                <a:spcPct val="90000"/>
              </a:lnSpc>
              <a:buFont typeface="Wingdings 2" pitchFamily="18" charset="2"/>
              <a:buNone/>
            </a:pPr>
            <a:endParaRPr lang="en-US" sz="2400" smtClean="0">
              <a:ea typeface="ＭＳ Ｐゴシック" pitchFamily="34"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algn="ctr" eaLnBrk="1" hangingPunct="1"/>
            <a:r>
              <a:rPr lang="en-US" smtClean="0">
                <a:ea typeface="ＭＳ Ｐゴシック" pitchFamily="34" charset="-128"/>
              </a:rPr>
              <a:t>A Buyers Market</a:t>
            </a:r>
          </a:p>
        </p:txBody>
      </p:sp>
      <p:sp>
        <p:nvSpPr>
          <p:cNvPr id="45059" name="Content Placeholder 2"/>
          <p:cNvSpPr>
            <a:spLocks noGrp="1"/>
          </p:cNvSpPr>
          <p:nvPr>
            <p:ph idx="1"/>
          </p:nvPr>
        </p:nvSpPr>
        <p:spPr>
          <a:xfrm>
            <a:off x="457200" y="2368550"/>
            <a:ext cx="8229600" cy="4810125"/>
          </a:xfrm>
        </p:spPr>
        <p:txBody>
          <a:bodyPr/>
          <a:lstStyle/>
          <a:p>
            <a:pPr marL="393700" lvl="1" indent="0" eaLnBrk="1" hangingPunct="1">
              <a:buFont typeface="Wingdings 2" pitchFamily="18" charset="2"/>
              <a:buNone/>
            </a:pPr>
            <a:r>
              <a:rPr lang="en-US" sz="2600" i="1" smtClean="0">
                <a:solidFill>
                  <a:srgbClr val="FFFFFF"/>
                </a:solidFill>
                <a:ea typeface="ＭＳ Ｐゴシック" pitchFamily="34" charset="-128"/>
              </a:rPr>
              <a:t>“</a:t>
            </a:r>
            <a:r>
              <a:rPr lang="en-GB" sz="2600" i="1" u="sng" smtClean="0">
                <a:solidFill>
                  <a:srgbClr val="FFFFFF"/>
                </a:solidFill>
                <a:ea typeface="ＭＳ Ｐゴシック" pitchFamily="34" charset="-128"/>
              </a:rPr>
              <a:t>Adoption is a buyers market</a:t>
            </a:r>
            <a:r>
              <a:rPr lang="en-GB" sz="2600" i="1" smtClean="0">
                <a:solidFill>
                  <a:srgbClr val="FFFFFF"/>
                </a:solidFill>
                <a:ea typeface="ＭＳ Ｐゴシック" pitchFamily="34" charset="-128"/>
              </a:rPr>
              <a:t>, they do have a choice as to what they get. They are </a:t>
            </a:r>
            <a:r>
              <a:rPr lang="en-GB" sz="2600" i="1" u="sng" smtClean="0">
                <a:solidFill>
                  <a:srgbClr val="FFFFFF"/>
                </a:solidFill>
                <a:ea typeface="ＭＳ Ｐゴシック" pitchFamily="34" charset="-128"/>
              </a:rPr>
              <a:t>buying</a:t>
            </a:r>
            <a:r>
              <a:rPr lang="en-GB" sz="2600" i="1" smtClean="0">
                <a:solidFill>
                  <a:srgbClr val="FFFFFF"/>
                </a:solidFill>
                <a:ea typeface="ＭＳ Ｐゴシック" pitchFamily="34" charset="-128"/>
              </a:rPr>
              <a:t>, and that’s why I guess it does turn them into more of a commodity”</a:t>
            </a:r>
          </a:p>
          <a:p>
            <a:pPr marL="393700" lvl="1" indent="0" eaLnBrk="1" hangingPunct="1">
              <a:buFont typeface="Wingdings 2" pitchFamily="18" charset="2"/>
              <a:buNone/>
            </a:pPr>
            <a:r>
              <a:rPr lang="en-GB" sz="2600" i="1" smtClean="0">
                <a:solidFill>
                  <a:srgbClr val="FFFFFF"/>
                </a:solidFill>
                <a:ea typeface="ＭＳ Ｐゴシック" pitchFamily="34" charset="-128"/>
              </a:rPr>
              <a:t>						(Medical Advisor)</a:t>
            </a:r>
          </a:p>
          <a:p>
            <a:pPr eaLnBrk="1" hangingPunct="1"/>
            <a:endParaRPr lang="en-GB" i="1" smtClean="0">
              <a:solidFill>
                <a:srgbClr val="FFFFFF"/>
              </a:solidFill>
              <a:ea typeface="ＭＳ Ｐゴシック" pitchFamily="34" charset="-128"/>
            </a:endParaRPr>
          </a:p>
          <a:p>
            <a:pPr marL="393700" lvl="1" indent="0" eaLnBrk="1" hangingPunct="1">
              <a:buFont typeface="Wingdings 2" pitchFamily="18" charset="2"/>
              <a:buNone/>
            </a:pPr>
            <a:r>
              <a:rPr lang="en-GB" sz="2600" i="1" smtClean="0">
                <a:solidFill>
                  <a:srgbClr val="FFFFFF"/>
                </a:solidFill>
                <a:ea typeface="ＭＳ Ｐゴシック" pitchFamily="34" charset="-128"/>
              </a:rPr>
              <a:t>“It does tend to be a little bit of a beauty contest for want of a better word”</a:t>
            </a:r>
          </a:p>
          <a:p>
            <a:pPr marL="393700" lvl="1" indent="0" eaLnBrk="1" hangingPunct="1">
              <a:buFont typeface="Wingdings 2" pitchFamily="18" charset="2"/>
              <a:buNone/>
            </a:pPr>
            <a:r>
              <a:rPr lang="en-GB" sz="2600" i="1" smtClean="0">
                <a:solidFill>
                  <a:srgbClr val="FFFFFF"/>
                </a:solidFill>
                <a:ea typeface="ＭＳ Ｐゴシック" pitchFamily="34" charset="-128"/>
              </a:rPr>
              <a:t>					            (Medical Advisor)</a:t>
            </a:r>
          </a:p>
          <a:p>
            <a:pPr eaLnBrk="1" hangingPunct="1"/>
            <a:endParaRPr lang="en-GB" sz="2500" smtClean="0">
              <a:solidFill>
                <a:srgbClr val="0F6FC6"/>
              </a:solidFill>
              <a:ea typeface="ＭＳ Ｐゴシック" pitchFamily="34" charset="-128"/>
            </a:endParaRPr>
          </a:p>
          <a:p>
            <a:pPr eaLnBrk="1" hangingPunct="1"/>
            <a:endParaRPr lang="en-GB" sz="2500" smtClean="0">
              <a:solidFill>
                <a:srgbClr val="0F6FC6"/>
              </a:solidFill>
              <a:ea typeface="ＭＳ Ｐゴシック" pitchFamily="34" charset="-128"/>
            </a:endParaRPr>
          </a:p>
          <a:p>
            <a:pPr eaLnBrk="1" hangingPunct="1">
              <a:buFont typeface="Wingdings 2" pitchFamily="18" charset="2"/>
              <a:buNone/>
            </a:pPr>
            <a:endParaRPr lang="en-US" smtClean="0">
              <a:ea typeface="ＭＳ Ｐゴシック" pitchFamily="34" charset="-128"/>
            </a:endParaRPr>
          </a:p>
        </p:txBody>
      </p:sp>
      <p:pic>
        <p:nvPicPr>
          <p:cNvPr id="45060"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094538" y="314325"/>
            <a:ext cx="1592262" cy="166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1" name="Picture 3"/>
          <p:cNvPicPr>
            <a:picLocks noChangeAspect="1"/>
          </p:cNvPicPr>
          <p:nvPr/>
        </p:nvPicPr>
        <p:blipFill>
          <a:blip r:embed="rId4">
            <a:extLst>
              <a:ext uri="{28A0092B-C50C-407E-A947-70E740481C1C}">
                <a14:useLocalDpi xmlns:a14="http://schemas.microsoft.com/office/drawing/2010/main" val="0"/>
              </a:ext>
            </a:extLst>
          </a:blip>
          <a:srcRect r="11717"/>
          <a:stretch>
            <a:fillRect/>
          </a:stretch>
        </p:blipFill>
        <p:spPr bwMode="auto">
          <a:xfrm>
            <a:off x="312738" y="314325"/>
            <a:ext cx="1468437" cy="166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Title 3"/>
          <p:cNvSpPr>
            <a:spLocks noGrp="1"/>
          </p:cNvSpPr>
          <p:nvPr>
            <p:ph type="title"/>
          </p:nvPr>
        </p:nvSpPr>
        <p:spPr>
          <a:xfrm>
            <a:off x="457200" y="349250"/>
            <a:ext cx="8229600" cy="1143000"/>
          </a:xfrm>
        </p:spPr>
        <p:txBody>
          <a:bodyPr/>
          <a:lstStyle/>
          <a:p>
            <a:pPr algn="ctr" eaLnBrk="1" hangingPunct="1"/>
            <a:r>
              <a:rPr lang="en-US" smtClean="0">
                <a:ea typeface="ＭＳ Ｐゴシック" pitchFamily="34" charset="-128"/>
              </a:rPr>
              <a:t>Conclusions</a:t>
            </a:r>
          </a:p>
        </p:txBody>
      </p:sp>
      <p:sp>
        <p:nvSpPr>
          <p:cNvPr id="40962" name="Content Placeholder 2"/>
          <p:cNvSpPr>
            <a:spLocks noGrp="1"/>
          </p:cNvSpPr>
          <p:nvPr>
            <p:ph idx="1"/>
          </p:nvPr>
        </p:nvSpPr>
        <p:spPr>
          <a:xfrm>
            <a:off x="457200" y="1736725"/>
            <a:ext cx="8229600" cy="4830763"/>
          </a:xfrm>
        </p:spPr>
        <p:txBody>
          <a:bodyPr>
            <a:noAutofit/>
          </a:bodyPr>
          <a:lstStyle/>
          <a:p>
            <a:pPr eaLnBrk="1" hangingPunct="1"/>
            <a:r>
              <a:rPr lang="en-US" sz="2800" smtClean="0">
                <a:ea typeface="ＭＳ Ｐゴシック" pitchFamily="34" charset="-128"/>
              </a:rPr>
              <a:t>Social care workers are less informed about the guidelines</a:t>
            </a:r>
          </a:p>
          <a:p>
            <a:pPr eaLnBrk="1" hangingPunct="1"/>
            <a:endParaRPr lang="en-US" sz="2800" smtClean="0">
              <a:ea typeface="ＭＳ Ｐゴシック" pitchFamily="34" charset="-128"/>
            </a:endParaRPr>
          </a:p>
          <a:p>
            <a:pPr eaLnBrk="1" hangingPunct="1"/>
            <a:r>
              <a:rPr lang="en-US" sz="2800" smtClean="0">
                <a:ea typeface="ＭＳ Ｐゴシック" pitchFamily="34" charset="-128"/>
              </a:rPr>
              <a:t>Loss of future autonomy is a huge concern held by most professionals but is prioritized differently in best interest decisions by various professional groups.</a:t>
            </a:r>
          </a:p>
          <a:p>
            <a:pPr eaLnBrk="1" hangingPunct="1">
              <a:buFont typeface="Wingdings 2" pitchFamily="18" charset="2"/>
              <a:buNone/>
            </a:pPr>
            <a:endParaRPr lang="en-US" sz="2800" smtClean="0">
              <a:ea typeface="ＭＳ Ｐゴシック" pitchFamily="34" charset="-128"/>
            </a:endParaRPr>
          </a:p>
          <a:p>
            <a:pPr eaLnBrk="1" hangingPunct="1"/>
            <a:r>
              <a:rPr lang="en-US" sz="2800" smtClean="0">
                <a:ea typeface="ＭＳ Ｐゴシック" pitchFamily="34" charset="-128"/>
              </a:rPr>
              <a:t>Viewing children as a commodity is already happening, and predictive genetic testing could exacerbate this further.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TextBox 5"/>
          <p:cNvSpPr txBox="1">
            <a:spLocks noChangeArrowheads="1"/>
          </p:cNvSpPr>
          <p:nvPr/>
        </p:nvSpPr>
        <p:spPr bwMode="auto">
          <a:xfrm>
            <a:off x="765175" y="1790700"/>
            <a:ext cx="735965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r>
              <a:rPr lang="en-US" sz="3200">
                <a:latin typeface="Constantia" pitchFamily="18" charset="0"/>
              </a:rPr>
              <a:t>Thank you very much for your time. </a:t>
            </a:r>
          </a:p>
          <a:p>
            <a:pPr algn="ctr" eaLnBrk="1" hangingPunct="1"/>
            <a:endParaRPr lang="en-US" sz="3200">
              <a:latin typeface="Constantia" pitchFamily="18" charset="0"/>
            </a:endParaRPr>
          </a:p>
          <a:p>
            <a:pPr algn="ctr" eaLnBrk="1" hangingPunct="1"/>
            <a:r>
              <a:rPr lang="en-US" sz="3200">
                <a:latin typeface="Constantia" pitchFamily="18" charset="0"/>
              </a:rPr>
              <a:t>I would especially like to thank </a:t>
            </a:r>
          </a:p>
          <a:p>
            <a:pPr algn="ctr" eaLnBrk="1" hangingPunct="1"/>
            <a:r>
              <a:rPr lang="en-US" sz="3200">
                <a:latin typeface="Constantia" pitchFamily="18" charset="0"/>
              </a:rPr>
              <a:t>Ingrid Holme and Anneke Lucassen</a:t>
            </a:r>
          </a:p>
          <a:p>
            <a:pPr algn="ctr" eaLnBrk="1" hangingPunct="1"/>
            <a:r>
              <a:rPr lang="en-US" sz="3200">
                <a:latin typeface="Constantia" pitchFamily="18" charset="0"/>
              </a:rPr>
              <a:t> for their help and guidance and, of course, the interviewees. </a:t>
            </a:r>
          </a:p>
          <a:p>
            <a:pPr algn="ctr" eaLnBrk="1" hangingPunct="1"/>
            <a:endParaRPr lang="en-US" sz="3200">
              <a:latin typeface="Constantia" pitchFamily="18" charset="0"/>
            </a:endParaRPr>
          </a:p>
          <a:p>
            <a:pPr algn="ctr" eaLnBrk="1" hangingPunct="1"/>
            <a:r>
              <a:rPr lang="en-US" sz="3200">
                <a:latin typeface="Constantia" pitchFamily="18" charset="0"/>
              </a:rPr>
              <a:t>Questions? </a:t>
            </a:r>
          </a:p>
        </p:txBody>
      </p:sp>
      <p:sp>
        <p:nvSpPr>
          <p:cNvPr id="49155" name="Title 1"/>
          <p:cNvSpPr>
            <a:spLocks noGrp="1"/>
          </p:cNvSpPr>
          <p:nvPr>
            <p:ph type="title"/>
          </p:nvPr>
        </p:nvSpPr>
        <p:spPr>
          <a:xfrm>
            <a:off x="457200" y="500063"/>
            <a:ext cx="8229600" cy="1143000"/>
          </a:xfrm>
        </p:spPr>
        <p:txBody>
          <a:bodyPr/>
          <a:lstStyle/>
          <a:p>
            <a:r>
              <a:rPr lang="en-US" smtClean="0">
                <a:ea typeface="ＭＳ Ｐゴシック" pitchFamily="34" charset="-128"/>
              </a:rPr>
              <a:t>Acknowledgments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Title 1"/>
          <p:cNvSpPr>
            <a:spLocks noGrp="1"/>
          </p:cNvSpPr>
          <p:nvPr>
            <p:ph type="title"/>
          </p:nvPr>
        </p:nvSpPr>
        <p:spPr>
          <a:xfrm>
            <a:off x="457200" y="427038"/>
            <a:ext cx="8229600" cy="1143000"/>
          </a:xfrm>
        </p:spPr>
        <p:txBody>
          <a:bodyPr/>
          <a:lstStyle/>
          <a:p>
            <a:pPr algn="ctr" eaLnBrk="1" hangingPunct="1"/>
            <a:r>
              <a:rPr lang="en-US" smtClean="0">
                <a:ea typeface="ＭＳ Ｐゴシック" pitchFamily="34" charset="-128"/>
              </a:rPr>
              <a:t>Case Study One </a:t>
            </a:r>
          </a:p>
        </p:txBody>
      </p:sp>
      <p:sp>
        <p:nvSpPr>
          <p:cNvPr id="51203" name="Content Placeholder 2"/>
          <p:cNvSpPr>
            <a:spLocks noGrp="1"/>
          </p:cNvSpPr>
          <p:nvPr>
            <p:ph idx="1"/>
          </p:nvPr>
        </p:nvSpPr>
        <p:spPr>
          <a:xfrm>
            <a:off x="457200" y="1935163"/>
            <a:ext cx="8229600" cy="4711700"/>
          </a:xfrm>
        </p:spPr>
        <p:txBody>
          <a:bodyPr/>
          <a:lstStyle/>
          <a:p>
            <a:pPr eaLnBrk="1" hangingPunct="1">
              <a:buFont typeface="Wingdings 2" pitchFamily="18" charset="2"/>
              <a:buNone/>
            </a:pPr>
            <a:r>
              <a:rPr lang="en-GB" smtClean="0">
                <a:ea typeface="ＭＳ Ｐゴシック" pitchFamily="34" charset="-128"/>
              </a:rPr>
              <a:t>	Shane is 6 months old and in foster care awaiting adoption. His mother has drug and alcohol dependency. His father has Multiple Endocrine Neoplasia type 1 (MEN1). Social workers have asked that Shane has a predictive test for MEN1 so that prospective adopters are better informed. Shane would not be offered any screening for the condition until approximately aged 5 to 10 because the earliest onset of the disease is not till after this age. The genetics service thinks that testing now would not be of medical benefit. </a:t>
            </a: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93688"/>
            <a:ext cx="8229600" cy="1143000"/>
          </a:xfrm>
        </p:spPr>
        <p:txBody>
          <a:bodyPr/>
          <a:lstStyle/>
          <a:p>
            <a:pPr algn="ctr"/>
            <a:r>
              <a:rPr lang="en-US" smtClean="0">
                <a:ea typeface="ＭＳ Ｐゴシック" pitchFamily="34" charset="-128"/>
              </a:rPr>
              <a:t>Introduction</a:t>
            </a:r>
          </a:p>
        </p:txBody>
      </p:sp>
      <p:sp>
        <p:nvSpPr>
          <p:cNvPr id="16387" name="Content Placeholder 2"/>
          <p:cNvSpPr>
            <a:spLocks noGrp="1"/>
          </p:cNvSpPr>
          <p:nvPr>
            <p:ph idx="1"/>
          </p:nvPr>
        </p:nvSpPr>
        <p:spPr/>
        <p:txBody>
          <a:bodyPr/>
          <a:lstStyle/>
          <a:p>
            <a:r>
              <a:rPr lang="en-US" sz="2800" smtClean="0">
                <a:ea typeface="ＭＳ Ｐゴシック" pitchFamily="34" charset="-128"/>
              </a:rPr>
              <a:t>Fourth year medical student project</a:t>
            </a:r>
          </a:p>
          <a:p>
            <a:endParaRPr lang="en-US" sz="2800" smtClean="0">
              <a:ea typeface="ＭＳ Ｐゴシック" pitchFamily="34" charset="-128"/>
            </a:endParaRPr>
          </a:p>
          <a:p>
            <a:r>
              <a:rPr lang="en-US" sz="2800" smtClean="0">
                <a:ea typeface="ＭＳ Ｐゴシック" pitchFamily="34" charset="-128"/>
              </a:rPr>
              <a:t>Focused piece of research exploring the role of predictive genetic testing in the adoption process, part of a bigger project run by Professor Anneke Lucassen</a:t>
            </a:r>
          </a:p>
          <a:p>
            <a:pPr>
              <a:buFont typeface="Wingdings 2" pitchFamily="18" charset="2"/>
              <a:buNone/>
            </a:pPr>
            <a:endParaRPr lang="en-US" sz="2800" smtClean="0">
              <a:ea typeface="ＭＳ Ｐゴシック" pitchFamily="34" charset="-128"/>
            </a:endParaRPr>
          </a:p>
          <a:p>
            <a:r>
              <a:rPr lang="en-US" sz="2800" smtClean="0">
                <a:ea typeface="ＭＳ Ｐゴシック" pitchFamily="34" charset="-128"/>
              </a:rPr>
              <a:t>A current lack of empirical research as to the current professional views and experiences in this subject.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Title 1"/>
          <p:cNvSpPr>
            <a:spLocks noGrp="1"/>
          </p:cNvSpPr>
          <p:nvPr>
            <p:ph type="title"/>
          </p:nvPr>
        </p:nvSpPr>
        <p:spPr>
          <a:xfrm>
            <a:off x="457200" y="301625"/>
            <a:ext cx="8229600" cy="1143000"/>
          </a:xfrm>
        </p:spPr>
        <p:txBody>
          <a:bodyPr/>
          <a:lstStyle/>
          <a:p>
            <a:pPr algn="ctr" eaLnBrk="1" hangingPunct="1"/>
            <a:r>
              <a:rPr lang="en-US" smtClean="0">
                <a:ea typeface="ＭＳ Ｐゴシック" pitchFamily="34" charset="-128"/>
              </a:rPr>
              <a:t>Case Study Two</a:t>
            </a:r>
          </a:p>
        </p:txBody>
      </p:sp>
      <p:sp>
        <p:nvSpPr>
          <p:cNvPr id="52227" name="Content Placeholder 2"/>
          <p:cNvSpPr>
            <a:spLocks noGrp="1"/>
          </p:cNvSpPr>
          <p:nvPr>
            <p:ph idx="1"/>
          </p:nvPr>
        </p:nvSpPr>
        <p:spPr>
          <a:xfrm>
            <a:off x="457200" y="1444625"/>
            <a:ext cx="8229600" cy="4389438"/>
          </a:xfrm>
        </p:spPr>
        <p:txBody>
          <a:bodyPr/>
          <a:lstStyle/>
          <a:p>
            <a:pPr eaLnBrk="1" hangingPunct="1">
              <a:buFont typeface="Wingdings 2" pitchFamily="18" charset="2"/>
              <a:buNone/>
            </a:pPr>
            <a:r>
              <a:rPr lang="en-US" smtClean="0">
                <a:ea typeface="ＭＳ Ｐゴシック" pitchFamily="34" charset="-128"/>
              </a:rPr>
              <a:t>	Amy is 2 years old and in foster care awaiting adoption. Her mother has a clinical diagnosis of symptomatic Huntington’s Disease (HD) and has been detained in a psychiatric institution. The identity and whereabouts of her father are not known. Adoption workers request a genetic test for HD for Amy, saying that she is already hard to place because of her family history, including violence and criminal behavior in affected individuals. They argue that, without testing, Amy will probably not be placed. They also argue that if she is found not to carry the HD mutation (and there is a 50% chance of this) she will have a greater chance of being placed.</a:t>
            </a:r>
            <a:endParaRPr lang="en-GB" smtClean="0">
              <a:ea typeface="ＭＳ Ｐゴシック" pitchFamily="34" charset="-128"/>
            </a:endParaRP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387350"/>
            <a:ext cx="8229600" cy="1143000"/>
          </a:xfrm>
        </p:spPr>
        <p:txBody>
          <a:bodyPr/>
          <a:lstStyle/>
          <a:p>
            <a:pPr algn="ctr" eaLnBrk="1" hangingPunct="1"/>
            <a:r>
              <a:rPr lang="en-US" smtClean="0">
                <a:ea typeface="ＭＳ Ｐゴシック" pitchFamily="34" charset="-128"/>
              </a:rPr>
              <a:t>Guidelines</a:t>
            </a:r>
          </a:p>
        </p:txBody>
      </p:sp>
      <p:sp>
        <p:nvSpPr>
          <p:cNvPr id="18435" name="Content Placeholder 2"/>
          <p:cNvSpPr>
            <a:spLocks noGrp="1"/>
          </p:cNvSpPr>
          <p:nvPr>
            <p:ph idx="1"/>
          </p:nvPr>
        </p:nvSpPr>
        <p:spPr>
          <a:xfrm>
            <a:off x="457200" y="1530350"/>
            <a:ext cx="8229600" cy="4322763"/>
          </a:xfrm>
        </p:spPr>
        <p:txBody>
          <a:bodyPr/>
          <a:lstStyle/>
          <a:p>
            <a:pPr eaLnBrk="1" hangingPunct="1">
              <a:buFont typeface="Wingdings 2" pitchFamily="18" charset="2"/>
              <a:buNone/>
            </a:pPr>
            <a:endParaRPr lang="en-US" sz="1800" smtClean="0">
              <a:ea typeface="ＭＳ Ｐゴシック" pitchFamily="34" charset="-128"/>
            </a:endParaRPr>
          </a:p>
          <a:p>
            <a:pPr eaLnBrk="1" hangingPunct="1"/>
            <a:r>
              <a:rPr lang="en-US" sz="2800" smtClean="0">
                <a:ea typeface="ＭＳ Ｐゴシック" pitchFamily="34" charset="-128"/>
              </a:rPr>
              <a:t>The British Society of Human Genetics (BSHG) updated their guidelines in 2010 on the predictive genetic testing of children. [www.bshg.org.uk]</a:t>
            </a:r>
          </a:p>
          <a:p>
            <a:pPr marL="273050" lvl="1" indent="-273050" eaLnBrk="1" hangingPunct="1">
              <a:buClr>
                <a:srgbClr val="0BD0D9"/>
              </a:buClr>
              <a:buSzPct val="95000"/>
              <a:buFont typeface="Wingdings 2" pitchFamily="18" charset="2"/>
              <a:buNone/>
            </a:pPr>
            <a:r>
              <a:rPr lang="en-US" sz="2800" smtClean="0">
                <a:ea typeface="ＭＳ Ｐゴシック" pitchFamily="34" charset="-128"/>
              </a:rPr>
              <a:t>	</a:t>
            </a:r>
          </a:p>
          <a:p>
            <a:pPr eaLnBrk="1" hangingPunct="1"/>
            <a:r>
              <a:rPr lang="en-US" sz="2800" smtClean="0">
                <a:ea typeface="ＭＳ Ｐゴシック" pitchFamily="34" charset="-128"/>
              </a:rPr>
              <a:t>The British Association for Adoption and Fostering (BAAF) released a ‘Practice Note’ aimed at social care workers in 2006</a:t>
            </a:r>
          </a:p>
          <a:p>
            <a:pPr eaLnBrk="1" hangingPunct="1">
              <a:buFont typeface="Wingdings 2" pitchFamily="18" charset="2"/>
              <a:buNone/>
            </a:pPr>
            <a:endParaRPr lang="en-US" sz="3200" smtClean="0">
              <a:ea typeface="ＭＳ Ｐゴシック" pitchFamily="34" charset="-128"/>
            </a:endParaRPr>
          </a:p>
          <a:p>
            <a:pPr eaLnBrk="1" hangingPunct="1"/>
            <a:endParaRPr lang="en-GB" sz="1800" smtClean="0">
              <a:ea typeface="ＭＳ Ｐゴシック"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417513"/>
            <a:ext cx="8229600" cy="1143000"/>
          </a:xfrm>
        </p:spPr>
        <p:txBody>
          <a:bodyPr/>
          <a:lstStyle/>
          <a:p>
            <a:pPr marL="484188" algn="ctr" eaLnBrk="1" hangingPunct="1"/>
            <a:r>
              <a:rPr lang="en-US" smtClean="0">
                <a:ea typeface="ＭＳ Ｐゴシック" pitchFamily="34" charset="-128"/>
              </a:rPr>
              <a:t>Research Questions</a:t>
            </a:r>
          </a:p>
        </p:txBody>
      </p:sp>
      <p:sp>
        <p:nvSpPr>
          <p:cNvPr id="20483" name="Content Placeholder 2"/>
          <p:cNvSpPr>
            <a:spLocks noGrp="1"/>
          </p:cNvSpPr>
          <p:nvPr>
            <p:ph idx="1"/>
          </p:nvPr>
        </p:nvSpPr>
        <p:spPr>
          <a:xfrm>
            <a:off x="457200" y="1230313"/>
            <a:ext cx="8229600" cy="4124325"/>
          </a:xfrm>
        </p:spPr>
        <p:txBody>
          <a:bodyPr/>
          <a:lstStyle/>
          <a:p>
            <a:pPr marL="447675" indent="-382588" eaLnBrk="1" hangingPunct="1">
              <a:buFont typeface="Wingdings 2" pitchFamily="18" charset="2"/>
              <a:buNone/>
            </a:pPr>
            <a:r>
              <a:rPr lang="en-US" sz="2300" smtClean="0">
                <a:ea typeface="ＭＳ Ｐゴシック" pitchFamily="34" charset="-128"/>
              </a:rPr>
              <a:t> </a:t>
            </a:r>
            <a:endParaRPr lang="en-GB" sz="2300" smtClean="0">
              <a:ea typeface="ＭＳ Ｐゴシック" pitchFamily="34" charset="-128"/>
            </a:endParaRPr>
          </a:p>
          <a:p>
            <a:pPr marL="447675" indent="-382588" eaLnBrk="1" hangingPunct="1"/>
            <a:r>
              <a:rPr lang="en-US" sz="2800" smtClean="0">
                <a:ea typeface="ＭＳ Ｐゴシック" pitchFamily="34" charset="-128"/>
              </a:rPr>
              <a:t>Views and attitudes of health care professionals and social care workers to using predictive genetic testing as part of  adoption decisions? </a:t>
            </a:r>
          </a:p>
          <a:p>
            <a:pPr marL="447675" indent="-382588" eaLnBrk="1" hangingPunct="1">
              <a:buFont typeface="Wingdings 2" pitchFamily="18" charset="2"/>
              <a:buNone/>
            </a:pPr>
            <a:r>
              <a:rPr lang="en-US" sz="2800" smtClean="0">
                <a:ea typeface="ＭＳ Ｐゴシック" pitchFamily="34" charset="-128"/>
              </a:rPr>
              <a:t>	</a:t>
            </a:r>
            <a:endParaRPr lang="en-GB" sz="2800" smtClean="0">
              <a:ea typeface="ＭＳ Ｐゴシック" pitchFamily="34" charset="-128"/>
            </a:endParaRPr>
          </a:p>
          <a:p>
            <a:pPr marL="447675" indent="-382588" eaLnBrk="1" hangingPunct="1"/>
            <a:r>
              <a:rPr lang="en-US" sz="2800" smtClean="0">
                <a:ea typeface="ＭＳ Ｐゴシック" pitchFamily="34" charset="-128"/>
              </a:rPr>
              <a:t>How is the concept of “best interests” understood and judged within such decisions. </a:t>
            </a:r>
          </a:p>
          <a:p>
            <a:pPr marL="447675" indent="-382588" eaLnBrk="1" hangingPunct="1"/>
            <a:endParaRPr lang="en-US" sz="2800" smtClean="0">
              <a:ea typeface="ＭＳ Ｐゴシック" pitchFamily="34" charset="-128"/>
            </a:endParaRPr>
          </a:p>
          <a:p>
            <a:pPr marL="447675" indent="-382588" eaLnBrk="1" hangingPunct="1"/>
            <a:r>
              <a:rPr lang="en-US" sz="2800" smtClean="0">
                <a:ea typeface="ＭＳ Ｐゴシック" pitchFamily="34" charset="-128"/>
              </a:rPr>
              <a:t>How are the concepts of autonomy, commodification and best interest affected by the situation of adoption</a:t>
            </a:r>
          </a:p>
          <a:p>
            <a:pPr marL="447675" indent="-382588" eaLnBrk="1" hangingPunct="1">
              <a:buFont typeface="Wingdings 2" pitchFamily="18" charset="2"/>
              <a:buChar char=""/>
            </a:pPr>
            <a:endParaRPr lang="en-US" sz="2000" smtClean="0">
              <a:ea typeface="ＭＳ Ｐゴシック" pitchFamily="34" charset="-128"/>
            </a:endParaRPr>
          </a:p>
          <a:p>
            <a:pPr marL="447675" indent="-382588" eaLnBrk="1" hangingPunct="1">
              <a:lnSpc>
                <a:spcPct val="80000"/>
              </a:lnSpc>
              <a:buFont typeface="Wingdings 2" pitchFamily="18" charset="2"/>
              <a:buNone/>
            </a:pPr>
            <a:endParaRPr lang="en-US" sz="1900" smtClean="0">
              <a:ea typeface="ＭＳ Ｐゴシック"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30300"/>
            <a:ext cx="8229600" cy="1143000"/>
          </a:xfrm>
        </p:spPr>
        <p:txBody>
          <a:bodyPr>
            <a:normAutofit fontScale="90000"/>
          </a:bodyPr>
          <a:lstStyle/>
          <a:p>
            <a:pPr marL="484188" algn="ctr" eaLnBrk="1" hangingPunct="1">
              <a:defRPr/>
            </a:pPr>
            <a:r>
              <a:rPr lang="en-US" sz="4500" dirty="0" smtClean="0">
                <a:ea typeface="ＭＳ Ｐゴシック" pitchFamily="34" charset="-128"/>
              </a:rPr>
              <a:t>Methodology</a:t>
            </a:r>
            <a:r>
              <a:rPr lang="en-US" sz="4100" dirty="0" smtClean="0">
                <a:solidFill>
                  <a:srgbClr val="5C8FE9"/>
                </a:solidFill>
                <a:ea typeface="ＭＳ Ｐゴシック" pitchFamily="34" charset="-128"/>
              </a:rPr>
              <a:t/>
            </a:r>
            <a:br>
              <a:rPr lang="en-US" sz="4100" dirty="0" smtClean="0">
                <a:solidFill>
                  <a:srgbClr val="5C8FE9"/>
                </a:solidFill>
                <a:ea typeface="ＭＳ Ｐゴシック" pitchFamily="34" charset="-128"/>
              </a:rPr>
            </a:br>
            <a:endParaRPr lang="en-US" sz="4100" dirty="0" smtClean="0">
              <a:solidFill>
                <a:srgbClr val="5C8FE9"/>
              </a:solidFill>
              <a:ea typeface="ＭＳ Ｐゴシック" pitchFamily="34" charset="-128"/>
            </a:endParaRPr>
          </a:p>
        </p:txBody>
      </p:sp>
      <p:sp>
        <p:nvSpPr>
          <p:cNvPr id="23555" name="Content Placeholder 2"/>
          <p:cNvSpPr>
            <a:spLocks noGrp="1"/>
          </p:cNvSpPr>
          <p:nvPr>
            <p:ph idx="1"/>
          </p:nvPr>
        </p:nvSpPr>
        <p:spPr>
          <a:xfrm>
            <a:off x="457200" y="1935163"/>
            <a:ext cx="8229600" cy="4922837"/>
          </a:xfrm>
        </p:spPr>
        <p:txBody>
          <a:bodyPr>
            <a:normAutofit/>
          </a:bodyPr>
          <a:lstStyle/>
          <a:p>
            <a:pPr eaLnBrk="1" hangingPunct="1">
              <a:lnSpc>
                <a:spcPct val="80000"/>
              </a:lnSpc>
            </a:pPr>
            <a:r>
              <a:rPr lang="en-US" sz="2800" smtClean="0">
                <a:ea typeface="ＭＳ Ｐゴシック" pitchFamily="34" charset="-128"/>
              </a:rPr>
              <a:t>A total of 17 semi-structured interviews were held with UK  health and social care professionals</a:t>
            </a:r>
          </a:p>
          <a:p>
            <a:pPr eaLnBrk="1" hangingPunct="1">
              <a:lnSpc>
                <a:spcPct val="80000"/>
              </a:lnSpc>
            </a:pPr>
            <a:endParaRPr lang="en-US" sz="2800" smtClean="0">
              <a:ea typeface="ＭＳ Ｐゴシック" pitchFamily="34" charset="-128"/>
            </a:endParaRPr>
          </a:p>
          <a:p>
            <a:pPr eaLnBrk="1" hangingPunct="1">
              <a:lnSpc>
                <a:spcPct val="80000"/>
              </a:lnSpc>
            </a:pPr>
            <a:r>
              <a:rPr lang="en-US" sz="2800" smtClean="0">
                <a:ea typeface="ＭＳ Ｐゴシック" pitchFamily="34" charset="-128"/>
              </a:rPr>
              <a:t>Two case studies were used during the interview to stimulate discussion. </a:t>
            </a:r>
          </a:p>
          <a:p>
            <a:pPr eaLnBrk="1" hangingPunct="1">
              <a:lnSpc>
                <a:spcPct val="80000"/>
              </a:lnSpc>
            </a:pPr>
            <a:endParaRPr lang="en-US" sz="2800" smtClean="0">
              <a:ea typeface="ＭＳ Ｐゴシック" pitchFamily="34" charset="-128"/>
            </a:endParaRPr>
          </a:p>
          <a:p>
            <a:pPr eaLnBrk="1" hangingPunct="1">
              <a:lnSpc>
                <a:spcPct val="80000"/>
              </a:lnSpc>
            </a:pPr>
            <a:r>
              <a:rPr lang="en-US" sz="2800" smtClean="0">
                <a:ea typeface="ＭＳ Ｐゴシック" pitchFamily="34" charset="-128"/>
              </a:rPr>
              <a:t>Interviews focused on key themes:</a:t>
            </a:r>
            <a:endParaRPr lang="en-GB" sz="2800" smtClean="0">
              <a:ea typeface="ＭＳ Ｐゴシック" pitchFamily="34" charset="-128"/>
            </a:endParaRPr>
          </a:p>
          <a:p>
            <a:pPr marL="850900" lvl="1" indent="-457200" eaLnBrk="1" hangingPunct="1">
              <a:lnSpc>
                <a:spcPct val="80000"/>
              </a:lnSpc>
              <a:buFont typeface="Calibri" pitchFamily="34" charset="0"/>
              <a:buAutoNum type="arabicPeriod"/>
            </a:pPr>
            <a:r>
              <a:rPr lang="en-GB" sz="2800" smtClean="0">
                <a:ea typeface="ＭＳ Ｐゴシック" pitchFamily="34" charset="-128"/>
              </a:rPr>
              <a:t>Current practice </a:t>
            </a:r>
          </a:p>
          <a:p>
            <a:pPr marL="850900" lvl="1" indent="-457200" eaLnBrk="1" hangingPunct="1">
              <a:lnSpc>
                <a:spcPct val="80000"/>
              </a:lnSpc>
              <a:buFont typeface="Calibri" pitchFamily="34" charset="0"/>
              <a:buAutoNum type="arabicPeriod"/>
            </a:pPr>
            <a:r>
              <a:rPr lang="en-GB" sz="2800" smtClean="0">
                <a:ea typeface="ＭＳ Ｐゴシック" pitchFamily="34" charset="-128"/>
              </a:rPr>
              <a:t>Autonomy</a:t>
            </a:r>
          </a:p>
          <a:p>
            <a:pPr marL="850900" lvl="1" indent="-457200" eaLnBrk="1" hangingPunct="1">
              <a:lnSpc>
                <a:spcPct val="80000"/>
              </a:lnSpc>
              <a:buFont typeface="Calibri" pitchFamily="34" charset="0"/>
              <a:buAutoNum type="arabicPeriod"/>
            </a:pPr>
            <a:r>
              <a:rPr lang="en-GB" sz="2800" smtClean="0">
                <a:ea typeface="ＭＳ Ｐゴシック" pitchFamily="34" charset="-128"/>
              </a:rPr>
              <a:t>Best interest</a:t>
            </a:r>
          </a:p>
          <a:p>
            <a:pPr marL="850900" lvl="1" indent="-457200" eaLnBrk="1" hangingPunct="1">
              <a:lnSpc>
                <a:spcPct val="80000"/>
              </a:lnSpc>
              <a:buFont typeface="Calibri" pitchFamily="34" charset="0"/>
              <a:buAutoNum type="arabicPeriod"/>
            </a:pPr>
            <a:r>
              <a:rPr lang="en-GB" sz="2800" smtClean="0">
                <a:ea typeface="ＭＳ Ｐゴシック" pitchFamily="34" charset="-128"/>
              </a:rPr>
              <a:t>Commodification </a:t>
            </a:r>
          </a:p>
          <a:p>
            <a:pPr marL="850900" lvl="1" indent="-457200" eaLnBrk="1" hangingPunct="1">
              <a:lnSpc>
                <a:spcPct val="80000"/>
              </a:lnSpc>
            </a:pPr>
            <a:endParaRPr lang="en-GB" sz="1900" smtClean="0">
              <a:ea typeface="ＭＳ Ｐゴシック" pitchFamily="34" charset="-128"/>
            </a:endParaRPr>
          </a:p>
          <a:p>
            <a:pPr eaLnBrk="1" hangingPunct="1">
              <a:lnSpc>
                <a:spcPct val="80000"/>
              </a:lnSpc>
              <a:buFont typeface="Wingdings 2" pitchFamily="18" charset="2"/>
              <a:buNone/>
            </a:pPr>
            <a:endParaRPr lang="en-US" sz="1500" smtClean="0">
              <a:ea typeface="ＭＳ Ｐゴシック"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Title 16"/>
          <p:cNvSpPr>
            <a:spLocks noGrp="1"/>
          </p:cNvSpPr>
          <p:nvPr>
            <p:ph type="title"/>
          </p:nvPr>
        </p:nvSpPr>
        <p:spPr>
          <a:xfrm>
            <a:off x="457200" y="2607086"/>
            <a:ext cx="8305800" cy="1143000"/>
          </a:xfrm>
          <a:ln>
            <a:miter lim="800000"/>
            <a:headEnd/>
            <a:tailEnd/>
          </a:ln>
          <a:extLst/>
        </p:spPr>
        <p:txBody>
          <a:bodyPr>
            <a:noAutofit/>
          </a:bodyPr>
          <a:lstStyle/>
          <a:p>
            <a:pPr algn="ctr" eaLnBrk="1" fontAlgn="auto" hangingPunct="1">
              <a:spcAft>
                <a:spcPts val="0"/>
              </a:spcAft>
              <a:defRPr/>
            </a:pPr>
            <a:r>
              <a:rPr lang="en-US" sz="9000" dirty="0" smtClean="0"/>
              <a:t>Results</a:t>
            </a:r>
            <a:endParaRPr lang="en-US" sz="9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algn="ctr" eaLnBrk="1" hangingPunct="1"/>
            <a:r>
              <a:rPr lang="en-US" smtClean="0">
                <a:solidFill>
                  <a:schemeClr val="tx1"/>
                </a:solidFill>
                <a:ea typeface="ＭＳ Ｐゴシック" pitchFamily="34" charset="-128"/>
              </a:rPr>
              <a:t>1. Current practice</a:t>
            </a:r>
          </a:p>
        </p:txBody>
      </p:sp>
      <p:sp>
        <p:nvSpPr>
          <p:cNvPr id="29699" name="Content Placeholder 2"/>
          <p:cNvSpPr>
            <a:spLocks noGrp="1"/>
          </p:cNvSpPr>
          <p:nvPr>
            <p:ph idx="1"/>
          </p:nvPr>
        </p:nvSpPr>
        <p:spPr/>
        <p:txBody>
          <a:bodyPr>
            <a:normAutofit/>
          </a:bodyPr>
          <a:lstStyle/>
          <a:p>
            <a:pPr eaLnBrk="1" hangingPunct="1"/>
            <a:r>
              <a:rPr lang="en-GB" sz="2800" smtClean="0">
                <a:ea typeface="ＭＳ Ｐゴシック" pitchFamily="34" charset="-128"/>
              </a:rPr>
              <a:t>5 social care workers and 5 doctors had experienced testing being requested as a pre-adoptive test. </a:t>
            </a:r>
          </a:p>
          <a:p>
            <a:pPr eaLnBrk="1" hangingPunct="1"/>
            <a:endParaRPr lang="en-GB" sz="2800" smtClean="0">
              <a:ea typeface="ＭＳ Ｐゴシック" pitchFamily="34" charset="-128"/>
            </a:endParaRPr>
          </a:p>
          <a:p>
            <a:pPr lvl="1" indent="-273050" eaLnBrk="1" hangingPunct="1">
              <a:buClr>
                <a:srgbClr val="0BD0D9"/>
              </a:buClr>
            </a:pPr>
            <a:r>
              <a:rPr lang="en-GB" sz="2800" smtClean="0">
                <a:ea typeface="ＭＳ Ｐゴシック" pitchFamily="34" charset="-128"/>
              </a:rPr>
              <a:t>Most of these requests were made by social care workers to aid initial family finding, two enquiries raised by potential parents. </a:t>
            </a:r>
          </a:p>
          <a:p>
            <a:pPr lvl="1" indent="-273050" eaLnBrk="1" hangingPunct="1">
              <a:buClr>
                <a:srgbClr val="0BD0D9"/>
              </a:buClr>
              <a:buFont typeface="Wingdings 2" pitchFamily="18" charset="2"/>
              <a:buNone/>
            </a:pPr>
            <a:endParaRPr lang="en-GB" sz="2800" smtClean="0">
              <a:ea typeface="ＭＳ Ｐゴシック"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387350"/>
            <a:ext cx="8229600" cy="1143000"/>
          </a:xfrm>
        </p:spPr>
        <p:txBody>
          <a:bodyPr/>
          <a:lstStyle/>
          <a:p>
            <a:pPr algn="ctr" eaLnBrk="1" hangingPunct="1"/>
            <a:r>
              <a:rPr lang="en-US" smtClean="0">
                <a:ea typeface="ＭＳ Ｐゴシック" pitchFamily="34" charset="-128"/>
              </a:rPr>
              <a:t>Guidelines</a:t>
            </a:r>
          </a:p>
        </p:txBody>
      </p:sp>
      <p:sp>
        <p:nvSpPr>
          <p:cNvPr id="28675" name="Content Placeholder 2"/>
          <p:cNvSpPr>
            <a:spLocks noGrp="1"/>
          </p:cNvSpPr>
          <p:nvPr>
            <p:ph idx="1"/>
          </p:nvPr>
        </p:nvSpPr>
        <p:spPr>
          <a:xfrm>
            <a:off x="457200" y="1530350"/>
            <a:ext cx="8229600" cy="5327650"/>
          </a:xfrm>
        </p:spPr>
        <p:txBody>
          <a:bodyPr/>
          <a:lstStyle/>
          <a:p>
            <a:pPr eaLnBrk="1" hangingPunct="1"/>
            <a:r>
              <a:rPr lang="en-GB" sz="2800" smtClean="0">
                <a:ea typeface="ＭＳ Ｐゴシック" pitchFamily="34" charset="-128"/>
              </a:rPr>
              <a:t>All medical advisers that had experienced PGT requests were aware of the BSHG guidelines, and the BAAF practice-note.  </a:t>
            </a:r>
          </a:p>
          <a:p>
            <a:pPr eaLnBrk="1" hangingPunct="1"/>
            <a:endParaRPr lang="en-GB" sz="2800" smtClean="0">
              <a:ea typeface="ＭＳ Ｐゴシック" pitchFamily="34" charset="-128"/>
            </a:endParaRPr>
          </a:p>
          <a:p>
            <a:pPr eaLnBrk="1" hangingPunct="1"/>
            <a:r>
              <a:rPr lang="en-GB" sz="2800" smtClean="0">
                <a:ea typeface="ＭＳ Ｐゴシック" pitchFamily="34" charset="-128"/>
              </a:rPr>
              <a:t>Social care workers were less familiar with the guidelines and two were unaware that they existed.</a:t>
            </a:r>
          </a:p>
          <a:p>
            <a:pPr eaLnBrk="1" hangingPunct="1"/>
            <a:endParaRPr lang="en-GB" sz="2800" smtClean="0">
              <a:ea typeface="ＭＳ Ｐゴシック" pitchFamily="34" charset="-128"/>
            </a:endParaRPr>
          </a:p>
          <a:p>
            <a:pPr eaLnBrk="1" hangingPunct="1"/>
            <a:r>
              <a:rPr lang="en-GB" sz="2800" smtClean="0">
                <a:ea typeface="ＭＳ Ｐゴシック" pitchFamily="34" charset="-128"/>
              </a:rPr>
              <a:t>Those social care workers that had used them, found them </a:t>
            </a:r>
            <a:r>
              <a:rPr lang="en-GB" sz="2800" i="1" smtClean="0">
                <a:solidFill>
                  <a:srgbClr val="FFFFFF"/>
                </a:solidFill>
                <a:ea typeface="ＭＳ Ｐゴシック" pitchFamily="34" charset="-128"/>
              </a:rPr>
              <a:t>“very useful” (social care worker)</a:t>
            </a:r>
            <a:endParaRPr lang="en-US" sz="2800" i="1" smtClean="0">
              <a:solidFill>
                <a:srgbClr val="FFFFFF"/>
              </a:solidFill>
              <a:ea typeface="ＭＳ Ｐゴシック" pitchFamily="34"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466725"/>
            <a:ext cx="8229600" cy="1143000"/>
          </a:xfrm>
        </p:spPr>
        <p:txBody>
          <a:bodyPr/>
          <a:lstStyle/>
          <a:p>
            <a:pPr algn="ctr" eaLnBrk="1" hangingPunct="1"/>
            <a:r>
              <a:rPr lang="en-US" smtClean="0">
                <a:ea typeface="ＭＳ Ｐゴシック" pitchFamily="34" charset="-128"/>
              </a:rPr>
              <a:t>“Lovely Little People”</a:t>
            </a:r>
          </a:p>
        </p:txBody>
      </p:sp>
      <p:sp>
        <p:nvSpPr>
          <p:cNvPr id="30723" name="Content Placeholder 2"/>
          <p:cNvSpPr>
            <a:spLocks noGrp="1"/>
          </p:cNvSpPr>
          <p:nvPr>
            <p:ph idx="1"/>
          </p:nvPr>
        </p:nvSpPr>
        <p:spPr>
          <a:xfrm>
            <a:off x="457200" y="2090738"/>
            <a:ext cx="8229600" cy="5249862"/>
          </a:xfrm>
        </p:spPr>
        <p:txBody>
          <a:bodyPr/>
          <a:lstStyle/>
          <a:p>
            <a:pPr eaLnBrk="1" hangingPunct="1"/>
            <a:r>
              <a:rPr lang="en-US" sz="2800" smtClean="0">
                <a:ea typeface="ＭＳ Ｐゴシック" pitchFamily="34" charset="-128"/>
              </a:rPr>
              <a:t>All professionals talked about a strong desire to look after these children</a:t>
            </a:r>
          </a:p>
          <a:p>
            <a:pPr lvl="1" eaLnBrk="1" hangingPunct="1">
              <a:buFont typeface="Wingdings 2" pitchFamily="18" charset="2"/>
              <a:buNone/>
            </a:pPr>
            <a:endParaRPr lang="en-GB" sz="2600" i="1" smtClean="0">
              <a:ea typeface="ＭＳ Ｐゴシック" pitchFamily="34" charset="-128"/>
            </a:endParaRPr>
          </a:p>
          <a:p>
            <a:pPr lvl="1" eaLnBrk="1" hangingPunct="1"/>
            <a:r>
              <a:rPr lang="en-GB" sz="2600" i="1" smtClean="0">
                <a:ea typeface="ＭＳ Ｐゴシック" pitchFamily="34" charset="-128"/>
              </a:rPr>
              <a:t>“If I am pushed for appointment spaces I’m more likely to stay on and do an adoptive child...you just feel like you want to level out the playing field a little bit” </a:t>
            </a:r>
          </a:p>
          <a:p>
            <a:pPr lvl="1" eaLnBrk="1" hangingPunct="1">
              <a:buFont typeface="Wingdings 2" pitchFamily="18" charset="2"/>
              <a:buNone/>
            </a:pPr>
            <a:r>
              <a:rPr lang="en-GB" sz="2600" i="1" smtClean="0">
                <a:ea typeface="ＭＳ Ｐゴシック" pitchFamily="34" charset="-128"/>
              </a:rPr>
              <a:t>							(Medical Adviser)</a:t>
            </a:r>
          </a:p>
          <a:p>
            <a:pPr eaLnBrk="1" hangingPunct="1"/>
            <a:endParaRPr lang="en-GB" sz="2300" smtClean="0">
              <a:ea typeface="ＭＳ Ｐゴシック" pitchFamily="34" charset="-128"/>
            </a:endParaRPr>
          </a:p>
          <a:p>
            <a:pPr eaLnBrk="1" hangingPunct="1"/>
            <a:endParaRPr lang="en-US" smtClean="0">
              <a:ea typeface="ＭＳ Ｐゴシック" pitchFamily="34" charset="-128"/>
            </a:endParaRP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ＭＳ Ｐ明朝"/>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Flow.thmx</Template>
  <TotalTime>34823</TotalTime>
  <Words>1876</Words>
  <Application>Microsoft Office PowerPoint</Application>
  <PresentationFormat>On-screen Show (4:3)</PresentationFormat>
  <Paragraphs>207</Paragraphs>
  <Slides>20</Slides>
  <Notes>17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ＭＳ Ｐゴシック</vt:lpstr>
      <vt:lpstr>Calibri</vt:lpstr>
      <vt:lpstr>Constantia</vt:lpstr>
      <vt:lpstr>Wingdings 2</vt:lpstr>
      <vt:lpstr>Lucida Sans</vt:lpstr>
      <vt:lpstr>Franklin Gothic Medium Cond</vt:lpstr>
      <vt:lpstr>Wingdings</vt:lpstr>
      <vt:lpstr>Flow</vt:lpstr>
      <vt:lpstr>Predictive Genetic Testing and Adoption</vt:lpstr>
      <vt:lpstr>Introduction</vt:lpstr>
      <vt:lpstr>Guidelines</vt:lpstr>
      <vt:lpstr>Research Questions</vt:lpstr>
      <vt:lpstr>Methodology </vt:lpstr>
      <vt:lpstr>Results</vt:lpstr>
      <vt:lpstr>1. Current practice</vt:lpstr>
      <vt:lpstr>Guidelines</vt:lpstr>
      <vt:lpstr>“Lovely Little People”</vt:lpstr>
      <vt:lpstr>Adoption</vt:lpstr>
      <vt:lpstr>Playing God</vt:lpstr>
      <vt:lpstr>2. Future Autonomy  </vt:lpstr>
      <vt:lpstr>Future Autonomy</vt:lpstr>
      <vt:lpstr>3. Best Interest </vt:lpstr>
      <vt:lpstr>4. Viewing children as a commodity </vt:lpstr>
      <vt:lpstr>A Buyers Market</vt:lpstr>
      <vt:lpstr>Conclusions</vt:lpstr>
      <vt:lpstr>Acknowledgments</vt:lpstr>
      <vt:lpstr>Case Study One </vt:lpstr>
      <vt:lpstr>Case Study Two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Celia Dewell</dc:creator>
  <cp:lastModifiedBy>Scott</cp:lastModifiedBy>
  <cp:revision>70</cp:revision>
  <cp:lastPrinted>2012-09-16T18:31:17Z</cp:lastPrinted>
  <dcterms:created xsi:type="dcterms:W3CDTF">2012-09-12T07:03:22Z</dcterms:created>
  <dcterms:modified xsi:type="dcterms:W3CDTF">2012-10-08T12:24:01Z</dcterms:modified>
</cp:coreProperties>
</file>